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83"/>
  </p:notesMasterIdLst>
  <p:sldIdLst>
    <p:sldId id="257" r:id="rId3"/>
    <p:sldId id="259" r:id="rId4"/>
    <p:sldId id="414" r:id="rId5"/>
    <p:sldId id="309" r:id="rId6"/>
    <p:sldId id="268" r:id="rId7"/>
    <p:sldId id="270" r:id="rId8"/>
    <p:sldId id="269" r:id="rId9"/>
    <p:sldId id="277" r:id="rId10"/>
    <p:sldId id="271" r:id="rId11"/>
    <p:sldId id="278" r:id="rId12"/>
    <p:sldId id="279" r:id="rId13"/>
    <p:sldId id="308" r:id="rId14"/>
    <p:sldId id="261" r:id="rId15"/>
    <p:sldId id="280" r:id="rId16"/>
    <p:sldId id="316" r:id="rId17"/>
    <p:sldId id="310" r:id="rId18"/>
    <p:sldId id="272" r:id="rId19"/>
    <p:sldId id="273" r:id="rId20"/>
    <p:sldId id="275" r:id="rId21"/>
    <p:sldId id="274" r:id="rId22"/>
    <p:sldId id="276" r:id="rId23"/>
    <p:sldId id="282" r:id="rId24"/>
    <p:sldId id="312" r:id="rId25"/>
    <p:sldId id="313" r:id="rId26"/>
    <p:sldId id="314" r:id="rId27"/>
    <p:sldId id="317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19" r:id="rId36"/>
    <p:sldId id="320" r:id="rId37"/>
    <p:sldId id="321" r:id="rId38"/>
    <p:sldId id="393" r:id="rId39"/>
    <p:sldId id="394" r:id="rId40"/>
    <p:sldId id="418" r:id="rId41"/>
    <p:sldId id="40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397" r:id="rId60"/>
    <p:sldId id="399" r:id="rId61"/>
    <p:sldId id="415" r:id="rId62"/>
    <p:sldId id="400" r:id="rId63"/>
    <p:sldId id="401" r:id="rId64"/>
    <p:sldId id="353" r:id="rId65"/>
    <p:sldId id="419" r:id="rId66"/>
    <p:sldId id="398" r:id="rId67"/>
    <p:sldId id="323" r:id="rId68"/>
    <p:sldId id="343" r:id="rId69"/>
    <p:sldId id="344" r:id="rId70"/>
    <p:sldId id="345" r:id="rId71"/>
    <p:sldId id="402" r:id="rId72"/>
    <p:sldId id="403" r:id="rId73"/>
    <p:sldId id="404" r:id="rId74"/>
    <p:sldId id="405" r:id="rId75"/>
    <p:sldId id="406" r:id="rId76"/>
    <p:sldId id="408" r:id="rId77"/>
    <p:sldId id="327" r:id="rId78"/>
    <p:sldId id="328" r:id="rId79"/>
    <p:sldId id="329" r:id="rId80"/>
    <p:sldId id="330" r:id="rId81"/>
    <p:sldId id="33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386F-5002-49EA-A35D-DAF66C06487C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7E14-6ADD-4CD5-A4EE-64BBCE5A1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29CDBBA-94E2-4494-B632-204E521CA6A7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75643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B8D4C73-9921-4759-ADCD-0E3EB73CDD3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631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D062CF-6787-4F37-AD1D-491319553C35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5121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EB32206-73E4-4136-93DE-AB4DEC14075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6625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7E14-6ADD-4CD5-A4EE-64BBCE5A14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7E14-6ADD-4CD5-A4EE-64BBCE5A14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7D07955-69B8-4D03-8383-97DFCC531306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19459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7D07955-69B8-4D03-8383-97DFCC531306}" type="slidenum">
              <a:rPr lang="en-US" altLang="en-US" sz="1200"/>
              <a:pPr algn="r" eaLnBrk="1" hangingPunct="1"/>
              <a:t>38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1420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F8F89F-7992-4F85-B242-726904C9A41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1523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51767A-30EA-4DCD-92A8-399C8C75119C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238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F8F89F-7992-4F85-B242-726904C9A41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6609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2BC3ACA-1F90-4234-BB21-5341F49E8FC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2698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7E14-6ADD-4CD5-A4EE-64BBCE5A14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26BE0C-8291-4E6A-BD18-17E65C10885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8401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B13B0A5-F51D-42D1-9894-72126DBFD6C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4184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26BE0C-8291-4E6A-BD18-17E65C10885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1729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7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714E-8E73-4CDE-A36D-C8EA596DB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5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94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637268-1FC8-40EE-B444-B9A8852276A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43C5BB-EB3A-4870-A5F2-FABBDBFC8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133600" y="1143000"/>
            <a:ext cx="5705886" cy="14735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u="sng" dirty="0" err="1" smtClean="0"/>
              <a:t>Perimetrul</a:t>
            </a:r>
            <a:r>
              <a:rPr lang="en-US" sz="4800" b="1" u="sng" dirty="0" smtClean="0"/>
              <a:t> </a:t>
            </a:r>
            <a:r>
              <a:rPr lang="ro-RO" sz="4800" b="1" u="sng" dirty="0" smtClean="0"/>
              <a:t>ș</a:t>
            </a:r>
            <a:r>
              <a:rPr lang="en-US" sz="4800" b="1" u="sng" dirty="0" err="1" smtClean="0"/>
              <a:t>i</a:t>
            </a:r>
            <a:r>
              <a:rPr lang="en-US" sz="4800" b="1" u="sng" dirty="0" smtClean="0"/>
              <a:t> </a:t>
            </a:r>
            <a:r>
              <a:rPr lang="en-US" sz="4800" b="1" u="sng" dirty="0" smtClean="0"/>
              <a:t>aria </a:t>
            </a:r>
            <a:br>
              <a:rPr lang="en-US" sz="4800" b="1" u="sng" dirty="0" smtClean="0"/>
            </a:br>
            <a:r>
              <a:rPr lang="en-US" sz="4800" b="1" u="sng" dirty="0" err="1" smtClean="0"/>
              <a:t>poligoanelor</a:t>
            </a:r>
            <a:r>
              <a:rPr lang="ro-RO" sz="4800" b="1" u="sng" dirty="0" smtClean="0"/>
              <a:t> </a:t>
            </a:r>
            <a:endParaRPr lang="en-US" sz="4800" b="1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0"/>
            <a:ext cx="0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268" y="3584262"/>
            <a:ext cx="160020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61" y="3110681"/>
            <a:ext cx="1743075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55" y="5426283"/>
            <a:ext cx="1857375" cy="110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149" y="4540458"/>
            <a:ext cx="1714500" cy="1771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311" y="5111958"/>
            <a:ext cx="2228850" cy="1419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176" y="3429000"/>
            <a:ext cx="18383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51448" y="980502"/>
            <a:ext cx="2987824" cy="1752600"/>
            <a:chOff x="1295400" y="1295400"/>
            <a:chExt cx="2987824" cy="1752600"/>
          </a:xfrm>
        </p:grpSpPr>
        <p:sp>
          <p:nvSpPr>
            <p:cNvPr id="11" name="Rectangle 10"/>
            <p:cNvSpPr/>
            <p:nvPr/>
          </p:nvSpPr>
          <p:spPr>
            <a:xfrm>
              <a:off x="1295400" y="1752600"/>
              <a:ext cx="2987824" cy="1295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1905000" y="1295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6cm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73741" y="2733102"/>
            <a:ext cx="5549707" cy="2753298"/>
            <a:chOff x="317693" y="4038600"/>
            <a:chExt cx="5549707" cy="2753298"/>
          </a:xfrm>
        </p:grpSpPr>
        <p:sp>
          <p:nvSpPr>
            <p:cNvPr id="8" name="Rectangle 7"/>
            <p:cNvSpPr/>
            <p:nvPr/>
          </p:nvSpPr>
          <p:spPr>
            <a:xfrm>
              <a:off x="1295400" y="4038600"/>
              <a:ext cx="4572000" cy="2362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7693" y="432292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o-RO" dirty="0"/>
                <a:t>8</a:t>
              </a:r>
              <a:r>
                <a:rPr lang="en-GB" dirty="0" smtClean="0"/>
                <a:t>cm</a:t>
              </a:r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276600" y="642256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10cm</a:t>
              </a:r>
              <a:endParaRPr lang="en-US" dirty="0"/>
            </a:p>
          </p:txBody>
        </p:sp>
      </p:grpSp>
      <p:sp>
        <p:nvSpPr>
          <p:cNvPr id="14" name="TextBox 9"/>
          <p:cNvSpPr txBox="1"/>
          <p:nvPr/>
        </p:nvSpPr>
        <p:spPr>
          <a:xfrm>
            <a:off x="8004106" y="369068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/>
              <a:t>5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6355639" y="191552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3</a:t>
            </a:r>
            <a:r>
              <a:rPr lang="en-GB" dirty="0" smtClean="0"/>
              <a:t>cm</a:t>
            </a:r>
            <a:endParaRPr lang="en-US" dirty="0"/>
          </a:p>
        </p:txBody>
      </p:sp>
      <p:sp>
        <p:nvSpPr>
          <p:cNvPr id="16" name="TextBox 7"/>
          <p:cNvSpPr txBox="1"/>
          <p:nvPr/>
        </p:nvSpPr>
        <p:spPr>
          <a:xfrm>
            <a:off x="6935578" y="239334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4cm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7053" y="5722203"/>
            <a:ext cx="7356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 altLang="en-US" sz="4800" b="1" dirty="0" smtClean="0">
                <a:solidFill>
                  <a:srgbClr val="FF0000"/>
                </a:solidFill>
              </a:rPr>
              <a:t>P= 6+3+4+5+10+8=36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cm</a:t>
            </a:r>
            <a:endParaRPr lang="en-US" altLang="en-US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76056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79425" y="477920"/>
            <a:ext cx="43211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200" kern="0" dirty="0" smtClean="0"/>
              <a:t>Calculați </a:t>
            </a:r>
            <a:r>
              <a:rPr lang="en-GB" sz="3200" kern="0" dirty="0" err="1" smtClean="0"/>
              <a:t>perimetr</a:t>
            </a:r>
            <a:r>
              <a:rPr lang="ro-RO" sz="3200" kern="0" dirty="0" smtClean="0"/>
              <a:t>ul</a:t>
            </a:r>
            <a:r>
              <a:rPr lang="en-GB" sz="3200" kern="0" dirty="0" smtClean="0"/>
              <a:t>:</a:t>
            </a:r>
            <a:endParaRPr lang="en-US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45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304801"/>
            <a:ext cx="4419600" cy="51053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933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04801"/>
            <a:ext cx="4724400" cy="65849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36512" y="-99392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u="sng" dirty="0" smtClean="0"/>
              <a:t>Fișa </a:t>
            </a:r>
            <a:r>
              <a:rPr lang="en-US" sz="2400" b="1" u="sng" dirty="0" smtClean="0"/>
              <a:t>1: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724400" y="5410200"/>
            <a:ext cx="4419600" cy="14795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3048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ro-RO" b="1" dirty="0" smtClean="0"/>
              <a:t>Andrei nu reușeste să calculeze perimetrul formelor de mai jos. El consideră că lipsesc câteva informații, însă Ioana a calculat deja perimetrele corect</a:t>
            </a:r>
            <a:r>
              <a:rPr lang="en-US" b="1" dirty="0" smtClean="0"/>
              <a:t>. </a:t>
            </a:r>
            <a:r>
              <a:rPr lang="ro-RO" b="1" dirty="0" smtClean="0"/>
              <a:t>Ce răspunsuri a obținut Ioana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00600" y="562987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</a:t>
            </a:r>
            <a:r>
              <a:rPr lang="ro-RO" b="1" dirty="0" smtClean="0"/>
              <a:t>Perimetrul figurii este </a:t>
            </a:r>
            <a:r>
              <a:rPr lang="en-US" b="1" dirty="0" smtClean="0"/>
              <a:t>30</a:t>
            </a:r>
            <a:r>
              <a:rPr lang="ro-RO" b="1" dirty="0" smtClean="0"/>
              <a:t> cm</a:t>
            </a:r>
            <a:r>
              <a:rPr lang="en-US" b="1" dirty="0" smtClean="0"/>
              <a:t>. </a:t>
            </a:r>
          </a:p>
          <a:p>
            <a:r>
              <a:rPr lang="ro-RO" b="1" dirty="0" smtClean="0"/>
              <a:t>Aflați lungimea </a:t>
            </a:r>
            <a:r>
              <a:rPr lang="en-US" b="1" dirty="0" smtClean="0"/>
              <a:t>a.</a:t>
            </a:r>
            <a:endParaRPr lang="en-US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486400"/>
            <a:ext cx="1219200" cy="13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0" y="304800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1. </a:t>
            </a:r>
            <a:r>
              <a:rPr lang="ro-RO" sz="1600" b="1" u="sng" dirty="0" smtClean="0"/>
              <a:t>Calculați perimetrul următoarelor forme</a:t>
            </a:r>
            <a:r>
              <a:rPr lang="en-US" sz="1600" b="1" u="sng" dirty="0" smtClean="0"/>
              <a:t>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643354"/>
            <a:ext cx="4686300" cy="605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378875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Alina </a:t>
            </a:r>
            <a:r>
              <a:rPr lang="en-US" b="1" dirty="0" err="1" smtClean="0"/>
              <a:t>realizeaza</a:t>
            </a:r>
            <a:r>
              <a:rPr lang="en-US" b="1" dirty="0" smtClean="0"/>
              <a:t> un </a:t>
            </a:r>
            <a:r>
              <a:rPr lang="en-US" b="1" dirty="0" err="1" smtClean="0"/>
              <a:t>panou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scoala</a:t>
            </a:r>
            <a:r>
              <a:rPr lang="en-US" b="1" dirty="0" smtClean="0"/>
              <a:t>. </a:t>
            </a:r>
            <a:r>
              <a:rPr lang="en-US" b="1" dirty="0" err="1" smtClean="0"/>
              <a:t>Panoul</a:t>
            </a:r>
            <a:r>
              <a:rPr lang="en-US" b="1" dirty="0" smtClean="0"/>
              <a:t> are forma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en-US" b="1" dirty="0" err="1" smtClean="0"/>
              <a:t>dreptunghi</a:t>
            </a:r>
            <a:r>
              <a:rPr lang="en-US" b="1" dirty="0" smtClean="0"/>
              <a:t> </a:t>
            </a:r>
            <a:r>
              <a:rPr lang="ro-RO" b="1" dirty="0" smtClean="0"/>
              <a:t>c</a:t>
            </a:r>
            <a:r>
              <a:rPr lang="en-US" b="1" dirty="0" smtClean="0"/>
              <a:t>u </a:t>
            </a:r>
            <a:r>
              <a:rPr lang="en-US" b="1" dirty="0" err="1" smtClean="0"/>
              <a:t>latimea</a:t>
            </a:r>
            <a:r>
              <a:rPr lang="en-US" b="1" dirty="0" smtClean="0"/>
              <a:t> de 3m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lungimea</a:t>
            </a:r>
            <a:r>
              <a:rPr lang="en-US" b="1" dirty="0" smtClean="0"/>
              <a:t> de 4m. </a:t>
            </a:r>
            <a:r>
              <a:rPr lang="en-US" b="1" dirty="0" err="1" smtClean="0"/>
              <a:t>Dac</a:t>
            </a:r>
            <a:r>
              <a:rPr lang="ro-RO" b="1" dirty="0" smtClean="0"/>
              <a:t>ă un metru de panglică costa 2 lei, cât va costa sa adauge panglica pe conturul intregului panou?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1"/>
            <a:ext cx="4724400" cy="65849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43354"/>
            <a:ext cx="4686300" cy="6057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304801"/>
            <a:ext cx="4419600" cy="51053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933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36512" y="-99392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u="sng" dirty="0" smtClean="0"/>
              <a:t>Răspunsuri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724400" y="5410200"/>
            <a:ext cx="4419600" cy="14795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28cm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579" y="170489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30</a:t>
            </a:r>
            <a:r>
              <a:rPr lang="ro-RO" b="1" dirty="0" smtClean="0">
                <a:solidFill>
                  <a:srgbClr val="FF0000"/>
                </a:solidFill>
              </a:rPr>
              <a:t>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718" y="6107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16cm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6718" y="42788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30cm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718" y="57150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75mm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503" y="388147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54mm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5486400" y="4901625"/>
            <a:ext cx="3233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 err="1" smtClean="0">
                <a:solidFill>
                  <a:srgbClr val="FF0000"/>
                </a:solidFill>
              </a:rPr>
              <a:t>Perimetr</a:t>
            </a:r>
            <a:r>
              <a:rPr lang="ro-RO" sz="1600" b="1" dirty="0" smtClean="0">
                <a:solidFill>
                  <a:srgbClr val="FF0000"/>
                </a:solidFill>
              </a:rPr>
              <a:t>u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= 3 + 4 + 3 + 4 = 14 m</a:t>
            </a:r>
          </a:p>
          <a:p>
            <a:pPr eaLnBrk="1" hangingPunct="1"/>
            <a:r>
              <a:rPr lang="en-GB" sz="1600" b="1" dirty="0">
                <a:solidFill>
                  <a:srgbClr val="FF0000"/>
                </a:solidFill>
              </a:rPr>
              <a:t>Cost = 14 × 2 = </a:t>
            </a:r>
            <a:r>
              <a:rPr lang="en-GB" sz="1600" b="1" dirty="0" smtClean="0">
                <a:solidFill>
                  <a:srgbClr val="FF0000"/>
                </a:solidFill>
              </a:rPr>
              <a:t>28</a:t>
            </a:r>
            <a:r>
              <a:rPr lang="ro-RO" sz="1600" b="1" dirty="0" smtClean="0">
                <a:solidFill>
                  <a:srgbClr val="FF0000"/>
                </a:solidFill>
              </a:rPr>
              <a:t> lei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806" y="621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62600" y="25908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54cm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26670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= 38cm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486400"/>
            <a:ext cx="1219200" cy="13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6248400" y="63246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= 5cm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337887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Alina </a:t>
            </a:r>
            <a:r>
              <a:rPr lang="en-US" b="1" dirty="0" err="1" smtClean="0"/>
              <a:t>realizeaza</a:t>
            </a:r>
            <a:r>
              <a:rPr lang="en-US" b="1" dirty="0" smtClean="0"/>
              <a:t> un </a:t>
            </a:r>
            <a:r>
              <a:rPr lang="en-US" b="1" dirty="0" err="1" smtClean="0"/>
              <a:t>panou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scoala</a:t>
            </a:r>
            <a:r>
              <a:rPr lang="en-US" b="1" dirty="0" smtClean="0"/>
              <a:t>. </a:t>
            </a:r>
            <a:r>
              <a:rPr lang="en-US" b="1" dirty="0" err="1" smtClean="0"/>
              <a:t>Panoul</a:t>
            </a:r>
            <a:r>
              <a:rPr lang="en-US" b="1" dirty="0" smtClean="0"/>
              <a:t> are forma </a:t>
            </a:r>
            <a:r>
              <a:rPr lang="en-US" b="1" dirty="0" err="1" smtClean="0"/>
              <a:t>unui</a:t>
            </a:r>
            <a:r>
              <a:rPr lang="en-US" b="1" dirty="0" smtClean="0"/>
              <a:t> </a:t>
            </a:r>
            <a:r>
              <a:rPr lang="en-US" b="1" dirty="0" err="1" smtClean="0"/>
              <a:t>dreptunghi</a:t>
            </a:r>
            <a:r>
              <a:rPr lang="en-US" b="1" dirty="0" smtClean="0"/>
              <a:t> </a:t>
            </a:r>
            <a:r>
              <a:rPr lang="ro-RO" b="1" dirty="0" smtClean="0"/>
              <a:t>c</a:t>
            </a:r>
            <a:r>
              <a:rPr lang="en-US" b="1" dirty="0" smtClean="0"/>
              <a:t>u </a:t>
            </a:r>
            <a:r>
              <a:rPr lang="en-US" b="1" dirty="0" err="1" smtClean="0"/>
              <a:t>latimea</a:t>
            </a:r>
            <a:r>
              <a:rPr lang="en-US" b="1" dirty="0" smtClean="0"/>
              <a:t> de 3m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lungimea</a:t>
            </a:r>
            <a:r>
              <a:rPr lang="en-US" b="1" dirty="0" smtClean="0"/>
              <a:t> de 4m. </a:t>
            </a:r>
            <a:r>
              <a:rPr lang="en-US" b="1" dirty="0" err="1" smtClean="0"/>
              <a:t>Dac</a:t>
            </a:r>
            <a:r>
              <a:rPr lang="ro-RO" b="1" dirty="0" smtClean="0"/>
              <a:t>ă un metru de panglică costa 2 lei, cât va costa sa adauge panglica pe conturul intregului panou?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3048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ro-RO" b="1" dirty="0" smtClean="0"/>
              <a:t>Andrei nu reușeste să calculeze perimetrul formelor de mai jos. El consideră că lipsesc câteva informații, însă Ioana a calculat deja perimetrele corect</a:t>
            </a:r>
            <a:r>
              <a:rPr lang="en-US" b="1" dirty="0" smtClean="0"/>
              <a:t>. </a:t>
            </a:r>
            <a:r>
              <a:rPr lang="ro-RO" b="1" dirty="0" smtClean="0"/>
              <a:t>Ce răspunsuri a obținut Ioana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54864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 </a:t>
            </a:r>
            <a:r>
              <a:rPr lang="ro-RO" b="1" dirty="0" smtClean="0"/>
              <a:t>Perimetrul figurii este </a:t>
            </a:r>
            <a:r>
              <a:rPr lang="en-US" b="1" dirty="0" smtClean="0"/>
              <a:t>30</a:t>
            </a:r>
            <a:r>
              <a:rPr lang="ro-RO" b="1" dirty="0" smtClean="0"/>
              <a:t> cm</a:t>
            </a:r>
            <a:r>
              <a:rPr lang="en-US" b="1" dirty="0" smtClean="0"/>
              <a:t>. </a:t>
            </a:r>
          </a:p>
          <a:p>
            <a:r>
              <a:rPr lang="ro-RO" b="1" dirty="0" smtClean="0"/>
              <a:t>Aflați lungimea </a:t>
            </a:r>
            <a:r>
              <a:rPr lang="en-US" b="1" dirty="0" smtClean="0"/>
              <a:t>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576064" y="620688"/>
            <a:ext cx="7956376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este suprafața pe care o ocupă o formă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 s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măsoară î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nit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ăți pătrate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6761" t="48843" r="36528" b="30459"/>
          <a:stretch>
            <a:fillRect/>
          </a:stretch>
        </p:blipFill>
        <p:spPr bwMode="auto">
          <a:xfrm>
            <a:off x="683568" y="2571564"/>
            <a:ext cx="3981090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48557" t="49016" r="40038" b="33651"/>
          <a:stretch>
            <a:fillRect/>
          </a:stretch>
        </p:blipFill>
        <p:spPr bwMode="auto">
          <a:xfrm>
            <a:off x="5436096" y="2571564"/>
            <a:ext cx="3244628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066800" y="5292776"/>
            <a:ext cx="3577602" cy="832156"/>
            <a:chOff x="2986621" y="5652537"/>
            <a:chExt cx="3576722" cy="832830"/>
          </a:xfrm>
        </p:grpSpPr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2986621" y="5653697"/>
              <a:ext cx="2544789" cy="83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800" b="1" dirty="0" smtClean="0">
                  <a:solidFill>
                    <a:srgbClr val="FF0000"/>
                  </a:solidFill>
                </a:rPr>
                <a:t>A=8cm</a:t>
              </a:r>
              <a:endParaRPr lang="en-US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4979167" y="5652537"/>
              <a:ext cx="1584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5455585" y="5445176"/>
            <a:ext cx="3581304" cy="832156"/>
            <a:chOff x="2982920" y="5652537"/>
            <a:chExt cx="3580423" cy="832830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2982920" y="5653697"/>
              <a:ext cx="2544789" cy="83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800" b="1" dirty="0" smtClean="0">
                  <a:solidFill>
                    <a:srgbClr val="FF0000"/>
                  </a:solidFill>
                </a:rPr>
                <a:t>A=8cm</a:t>
              </a:r>
              <a:endParaRPr lang="en-US" alt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4979167" y="5652537"/>
              <a:ext cx="1584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77706"/>
              </p:ext>
            </p:extLst>
          </p:nvPr>
        </p:nvGraphicFramePr>
        <p:xfrm>
          <a:off x="997650" y="1822170"/>
          <a:ext cx="2888550" cy="1725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425"/>
                <a:gridCol w="481425"/>
                <a:gridCol w="481425"/>
                <a:gridCol w="481425"/>
                <a:gridCol w="481425"/>
                <a:gridCol w="481425"/>
              </a:tblGrid>
              <a:tr h="431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4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4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27468" y="1753405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 smtClean="0"/>
              <a:t>Ar</a:t>
            </a:r>
            <a:r>
              <a:rPr lang="ro-RO" altLang="en-US" sz="2400" b="1" dirty="0" smtClean="0"/>
              <a:t>i</a:t>
            </a:r>
            <a:r>
              <a:rPr lang="en-US" altLang="en-US" sz="2400" b="1" dirty="0" smtClean="0"/>
              <a:t>a </a:t>
            </a:r>
            <a:r>
              <a:rPr lang="en-US" altLang="en-US" sz="2400" b="1" dirty="0"/>
              <a:t>=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1901031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1899444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16137" y="1894681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41587" y="1904206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9737" y="1904206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19475" y="1904206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2295525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68450" y="2293938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60575" y="22875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93962" y="2297113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40050" y="2297113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71850" y="2284413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90600" y="2743200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65262" y="2755900"/>
            <a:ext cx="51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2749550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93962" y="2746375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40050" y="2746375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71850" y="2732087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30287" y="3177895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0" y="3155950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20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58987" y="3141663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31369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22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6250" y="31369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48050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24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70271" y="1447800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6cm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15674" y="2477294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4cm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394268" y="1732768"/>
            <a:ext cx="1576388" cy="484187"/>
            <a:chOff x="1121535" y="4849415"/>
            <a:chExt cx="1575699" cy="484402"/>
          </a:xfrm>
        </p:grpSpPr>
        <p:sp>
          <p:nvSpPr>
            <p:cNvPr id="35" name="TextBox 126"/>
            <p:cNvSpPr txBox="1">
              <a:spLocks noChangeArrowheads="1"/>
            </p:cNvSpPr>
            <p:nvPr/>
          </p:nvSpPr>
          <p:spPr bwMode="auto">
            <a:xfrm>
              <a:off x="1121535" y="4872152"/>
              <a:ext cx="13231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rgbClr val="FF0000"/>
                  </a:solidFill>
                </a:rPr>
                <a:t>24cm</a:t>
              </a: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1869712" y="4849415"/>
              <a:ext cx="8275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/>
              <p:cNvSpPr txBox="1">
                <a:spLocks noChangeArrowheads="1"/>
              </p:cNvSpPr>
              <p:nvPr/>
            </p:nvSpPr>
            <p:spPr bwMode="auto">
              <a:xfrm>
                <a:off x="605618" y="5650634"/>
                <a:ext cx="8072463" cy="46166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o-RO" sz="2400" b="1" u="sng" dirty="0"/>
                  <a:t>De </a:t>
                </a:r>
                <a:r>
                  <a:rPr lang="ro-RO" sz="2400" b="1" u="sng" dirty="0" smtClean="0"/>
                  <a:t>reținut:</a:t>
                </a:r>
                <a:r>
                  <a:rPr lang="ro-RO" sz="2400" b="1" dirty="0" smtClean="0"/>
                  <a:t>	</a:t>
                </a:r>
                <a:r>
                  <a:rPr lang="en-US" altLang="en-US" sz="2400" b="1" dirty="0" err="1" smtClean="0"/>
                  <a:t>Ar</a:t>
                </a:r>
                <a:r>
                  <a:rPr lang="ro-RO" altLang="en-US" sz="2400" b="1" dirty="0" smtClean="0"/>
                  <a:t>ie</a:t>
                </a:r>
                <a:r>
                  <a:rPr lang="ro-RO" altLang="en-US" sz="2400" b="1" baseline="-25000" dirty="0" smtClean="0"/>
                  <a:t>d</a:t>
                </a:r>
                <a:r>
                  <a:rPr lang="en-US" altLang="en-US" sz="2400" b="1" baseline="-25000" dirty="0" smtClean="0"/>
                  <a:t>re</a:t>
                </a:r>
                <a:r>
                  <a:rPr lang="ro-RO" altLang="en-US" sz="2400" b="1" baseline="-25000" dirty="0" smtClean="0"/>
                  <a:t>p</a:t>
                </a:r>
                <a:r>
                  <a:rPr lang="en-US" altLang="en-US" sz="2400" b="1" baseline="-25000" dirty="0" smtClean="0"/>
                  <a:t>t</a:t>
                </a:r>
                <a:r>
                  <a:rPr lang="ro-RO" altLang="en-US" sz="2400" b="1" baseline="-25000" dirty="0" smtClean="0"/>
                  <a:t>un</a:t>
                </a:r>
                <a:r>
                  <a:rPr lang="en-US" altLang="en-US" sz="2400" b="1" baseline="-25000" dirty="0" smtClean="0"/>
                  <a:t>g</a:t>
                </a:r>
                <a:r>
                  <a:rPr lang="ro-RO" altLang="en-US" sz="2400" b="1" baseline="-25000" dirty="0" smtClean="0"/>
                  <a:t>hi</a:t>
                </a:r>
                <a:r>
                  <a:rPr lang="en-US" altLang="en-US" sz="2400" b="1" baseline="-25000" dirty="0" smtClean="0"/>
                  <a:t> </a:t>
                </a:r>
                <a:r>
                  <a:rPr lang="en-US" altLang="en-US" sz="2400" b="1" dirty="0" smtClean="0"/>
                  <a:t>=</a:t>
                </a:r>
                <a:r>
                  <a:rPr lang="ro-RO" altLang="en-US" sz="2400" b="1" dirty="0" smtClean="0"/>
                  <a:t> </a:t>
                </a:r>
                <a:r>
                  <a:rPr lang="ro-RO" altLang="en-US" sz="2400" b="1" dirty="0">
                    <a:solidFill>
                      <a:srgbClr val="000000"/>
                    </a:solidFill>
                  </a:rPr>
                  <a:t>Lungime</a:t>
                </a:r>
                <a:r>
                  <a:rPr lang="en-US" alt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o-RO" altLang="en-US" sz="2400" b="1" dirty="0" smtClean="0">
                    <a:solidFill>
                      <a:srgbClr val="000000"/>
                    </a:solidFill>
                  </a:rPr>
                  <a:t>lățime = L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o-RO" altLang="en-US" sz="2400" b="1" dirty="0" smtClean="0">
                    <a:solidFill>
                      <a:srgbClr val="000000"/>
                    </a:solidFill>
                  </a:rPr>
                  <a:t> l</a:t>
                </a:r>
                <a:endParaRPr lang="en-US" altLang="en-US" sz="2400" b="1" dirty="0"/>
              </a:p>
            </p:txBody>
          </p:sp>
        </mc:Choice>
        <mc:Fallback xmlns="">
          <p:sp>
            <p:nvSpPr>
              <p:cNvPr id="3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618" y="5650634"/>
                <a:ext cx="807246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32" t="-9211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257800" y="2903194"/>
            <a:ext cx="1136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err="1" smtClean="0"/>
              <a:t>Ar</a:t>
            </a:r>
            <a:r>
              <a:rPr lang="ro-RO" altLang="en-US" sz="2400" b="1" dirty="0" smtClean="0"/>
              <a:t>i</a:t>
            </a:r>
            <a:r>
              <a:rPr lang="en-US" altLang="en-US" sz="2400" b="1" dirty="0" smtClean="0"/>
              <a:t>a </a:t>
            </a:r>
            <a:r>
              <a:rPr lang="en-US" altLang="en-US" sz="2400" b="1" dirty="0"/>
              <a:t>=</a:t>
            </a:r>
          </a:p>
        </p:txBody>
      </p:sp>
      <p:sp>
        <p:nvSpPr>
          <p:cNvPr id="43" name="TextBox 126"/>
          <p:cNvSpPr txBox="1">
            <a:spLocks noChangeArrowheads="1"/>
          </p:cNvSpPr>
          <p:nvPr/>
        </p:nvSpPr>
        <p:spPr bwMode="auto">
          <a:xfrm>
            <a:off x="6324600" y="2905273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6 x 4 = 24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3870" y="2301213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Sau, mai simplu: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71" y="3967395"/>
            <a:ext cx="2514600" cy="16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9" grpId="0" animBg="1"/>
      <p:bldP spid="41" grpId="0"/>
      <p:bldP spid="43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82842" y="2947559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4000" b="1" kern="0" dirty="0" smtClean="0"/>
              <a:t>3 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59968" y="3359027"/>
            <a:ext cx="5309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o-RO" altLang="en-US" sz="4800" b="1" dirty="0" smtClean="0">
                <a:solidFill>
                  <a:srgbClr val="FF0000"/>
                </a:solidFill>
              </a:rPr>
              <a:t>A= 3x3=</a:t>
            </a:r>
            <a:r>
              <a:rPr lang="ro-RO" altLang="en-US" sz="4800" b="1" dirty="0">
                <a:solidFill>
                  <a:srgbClr val="FF0000"/>
                </a:solidFill>
              </a:rPr>
              <a:t>9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cm</a:t>
            </a:r>
            <a:endParaRPr lang="en-US" altLang="en-US" sz="1400" dirty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281086" y="3225203"/>
            <a:ext cx="1584566" cy="5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62600" y="-72752"/>
            <a:ext cx="2126244" cy="75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lang="ro-RO" sz="3600" b="1" u="sng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0908" y="5850166"/>
            <a:ext cx="761100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400" b="1" u="sng" dirty="0"/>
              <a:t>De </a:t>
            </a:r>
            <a:r>
              <a:rPr lang="ro-RO" sz="2400" b="1" u="sng" dirty="0" smtClean="0"/>
              <a:t>reținut:</a:t>
            </a:r>
            <a:r>
              <a:rPr lang="ro-RO" sz="2400" b="1" dirty="0" smtClean="0"/>
              <a:t>  </a:t>
            </a:r>
            <a:r>
              <a:rPr lang="en-US" altLang="en-US" sz="2400" b="1" dirty="0" err="1" smtClean="0"/>
              <a:t>Ar</a:t>
            </a:r>
            <a:r>
              <a:rPr lang="ro-RO" altLang="en-US" sz="2400" b="1" dirty="0" smtClean="0"/>
              <a:t>ie</a:t>
            </a:r>
            <a:r>
              <a:rPr lang="ro-RO" altLang="en-US" sz="2400" b="1" baseline="-25000" dirty="0" smtClean="0"/>
              <a:t>pătrat</a:t>
            </a:r>
            <a:r>
              <a:rPr lang="ro-RO" altLang="en-US" sz="2400" b="1" dirty="0" smtClean="0"/>
              <a:t> </a:t>
            </a:r>
            <a:r>
              <a:rPr lang="en-US" altLang="en-US" sz="2400" b="1" dirty="0" smtClean="0"/>
              <a:t>=</a:t>
            </a:r>
            <a:r>
              <a:rPr lang="ro-RO" altLang="en-US" sz="2400" b="1" dirty="0" smtClean="0"/>
              <a:t> </a:t>
            </a:r>
            <a:r>
              <a:rPr lang="ro-RO" altLang="en-US" sz="2400" b="1" dirty="0">
                <a:solidFill>
                  <a:srgbClr val="000000"/>
                </a:solidFill>
              </a:rPr>
              <a:t>latură </a:t>
            </a:r>
            <a:r>
              <a:rPr lang="en-US" altLang="en-US" sz="2400" b="1" dirty="0">
                <a:solidFill>
                  <a:srgbClr val="000000"/>
                </a:solidFill>
              </a:rPr>
              <a:t>x </a:t>
            </a:r>
            <a:r>
              <a:rPr lang="ro-RO" altLang="en-US" sz="2400" b="1" dirty="0">
                <a:solidFill>
                  <a:srgbClr val="000000"/>
                </a:solidFill>
              </a:rPr>
              <a:t>latură = </a:t>
            </a:r>
            <a:r>
              <a:rPr lang="ro-RO" altLang="en-US" sz="2400" b="1" dirty="0" smtClean="0">
                <a:solidFill>
                  <a:srgbClr val="000000"/>
                </a:solidFill>
              </a:rPr>
              <a:t>latură</a:t>
            </a:r>
            <a:r>
              <a:rPr lang="ro-RO" altLang="en-US" sz="2400" b="1" baseline="30000" dirty="0" smtClean="0">
                <a:solidFill>
                  <a:srgbClr val="000000"/>
                </a:solidFill>
              </a:rPr>
              <a:t>2 </a:t>
            </a:r>
            <a:r>
              <a:rPr lang="ro-RO" altLang="en-US" sz="2400" b="1" dirty="0" smtClean="0">
                <a:solidFill>
                  <a:srgbClr val="000000"/>
                </a:solidFill>
              </a:rPr>
              <a:t>= l</a:t>
            </a:r>
            <a:r>
              <a:rPr lang="ro-RO" altLang="en-US" sz="2400" b="1" baseline="30000" dirty="0" smtClean="0">
                <a:solidFill>
                  <a:srgbClr val="000000"/>
                </a:solidFill>
              </a:rPr>
              <a:t>2</a:t>
            </a:r>
            <a:endParaRPr lang="en-US" altLang="en-US" sz="2400" b="1" baseline="30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27372"/>
              </p:ext>
            </p:extLst>
          </p:nvPr>
        </p:nvGraphicFramePr>
        <p:xfrm>
          <a:off x="914400" y="684626"/>
          <a:ext cx="2514600" cy="2262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  <a:gridCol w="838200"/>
              </a:tblGrid>
              <a:tr h="75431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1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11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559968" y="1454764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4000" b="1" kern="0" dirty="0" smtClean="0"/>
              <a:t>3 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73957" y="91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15247" y="9290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76750" y="9017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73957" y="16314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74181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27009" y="1672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73214" y="23484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88201" y="23484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76750" y="23484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9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32" y="4428083"/>
            <a:ext cx="2039857" cy="11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8" grpId="0"/>
      <p:bldP spid="11" grpId="0" animBg="1"/>
      <p:bldP spid="44" grpId="0"/>
      <p:bldP spid="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nomiland.sk/images/catalog-fullsize/81/79/semafor-na-kontrolu-hlu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1676400" cy="388965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10200" y="-838200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Aria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1170295"/>
            <a:ext cx="75581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o-RO" b="1" dirty="0" smtClean="0">
                <a:solidFill>
                  <a:schemeClr val="tx1"/>
                </a:solidFill>
              </a:rPr>
              <a:t>Verificare orală a înțelegerii noțiunii de arie a dreptunghiului și a pătratului!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35150" y="2492375"/>
            <a:ext cx="4103688" cy="2033588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929313" y="3146425"/>
            <a:ext cx="14398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3cm</a:t>
            </a:r>
            <a:endParaRPr lang="en-US" sz="4000" b="1" kern="0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03575" y="4598988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5cm</a:t>
            </a:r>
            <a:endParaRPr lang="en-US" sz="4000" b="1" kern="0" dirty="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60663" y="5508625"/>
            <a:ext cx="3540125" cy="1016000"/>
            <a:chOff x="3467370" y="5652537"/>
            <a:chExt cx="3539254" cy="1016823"/>
          </a:xfrm>
        </p:grpSpPr>
        <p:sp>
          <p:nvSpPr>
            <p:cNvPr id="22536" name="TextBox 19"/>
            <p:cNvSpPr txBox="1">
              <a:spLocks noChangeArrowheads="1"/>
            </p:cNvSpPr>
            <p:nvPr/>
          </p:nvSpPr>
          <p:spPr bwMode="auto">
            <a:xfrm>
              <a:off x="3467370" y="5653697"/>
              <a:ext cx="254479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6000" b="1" dirty="0">
                  <a:solidFill>
                    <a:srgbClr val="FF0000"/>
                  </a:solidFill>
                </a:rPr>
                <a:t>15cm</a:t>
              </a:r>
            </a:p>
          </p:txBody>
        </p:sp>
        <p:sp>
          <p:nvSpPr>
            <p:cNvPr id="22537" name="TextBox 20"/>
            <p:cNvSpPr txBox="1">
              <a:spLocks noChangeArrowheads="1"/>
            </p:cNvSpPr>
            <p:nvPr/>
          </p:nvSpPr>
          <p:spPr bwMode="auto">
            <a:xfrm>
              <a:off x="5422448" y="5652537"/>
              <a:ext cx="1584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53328" y="1124744"/>
            <a:ext cx="43211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200" kern="0" dirty="0" smtClean="0"/>
              <a:t>Calculați </a:t>
            </a:r>
            <a:r>
              <a:rPr lang="en-GB" sz="3200" kern="0" dirty="0" err="1" smtClean="0"/>
              <a:t>ar</a:t>
            </a:r>
            <a:r>
              <a:rPr lang="ro-RO" sz="3200" kern="0" dirty="0" smtClean="0"/>
              <a:t>i</a:t>
            </a:r>
            <a:r>
              <a:rPr lang="en-GB" sz="3200" kern="0" dirty="0" smtClean="0"/>
              <a:t>a:</a:t>
            </a:r>
            <a:endParaRPr lang="en-US" sz="3200" kern="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4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03575" y="2511425"/>
            <a:ext cx="2663825" cy="2736850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867400" y="3429000"/>
            <a:ext cx="16557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smtClean="0"/>
              <a:t>4cm</a:t>
            </a:r>
            <a:endParaRPr lang="en-US" sz="4000" b="1" kern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51275" y="5229225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smtClean="0"/>
              <a:t>4cm</a:t>
            </a:r>
            <a:endParaRPr lang="en-US" sz="4000" b="1" kern="0" smtClean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40152" y="4933280"/>
            <a:ext cx="2152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16cm</a:t>
            </a:r>
            <a:endParaRPr lang="en-US" altLang="en-US" dirty="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8028384" y="4924323"/>
            <a:ext cx="1584566" cy="58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4400" y="1062644"/>
            <a:ext cx="43211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200" kern="0" dirty="0" smtClean="0"/>
              <a:t>Calculați </a:t>
            </a:r>
            <a:r>
              <a:rPr lang="en-GB" sz="3200" kern="0" dirty="0" err="1" smtClean="0"/>
              <a:t>ar</a:t>
            </a:r>
            <a:r>
              <a:rPr lang="ro-RO" sz="3200" kern="0" dirty="0" smtClean="0"/>
              <a:t>i</a:t>
            </a:r>
            <a:r>
              <a:rPr lang="en-GB" sz="3200" kern="0" dirty="0" smtClean="0"/>
              <a:t>a:</a:t>
            </a:r>
            <a:endParaRPr lang="en-US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30776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35150" y="2492375"/>
            <a:ext cx="4103688" cy="2033588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929313" y="3146425"/>
            <a:ext cx="14398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3</a:t>
            </a:r>
            <a:r>
              <a:rPr lang="ro-RO" sz="4000" b="1" kern="0" dirty="0" smtClean="0"/>
              <a:t>d</a:t>
            </a:r>
            <a:r>
              <a:rPr lang="en-GB" sz="4000" b="1" kern="0" dirty="0" smtClean="0"/>
              <a:t>m</a:t>
            </a:r>
            <a:endParaRPr lang="en-US" sz="4000" b="1" kern="0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03575" y="4598988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7</a:t>
            </a:r>
            <a:r>
              <a:rPr lang="ro-RO" sz="4000" b="1" kern="0" dirty="0" smtClean="0"/>
              <a:t>d</a:t>
            </a:r>
            <a:r>
              <a:rPr lang="en-GB" sz="4000" b="1" kern="0" dirty="0" smtClean="0"/>
              <a:t>m</a:t>
            </a:r>
            <a:endParaRPr lang="en-US" sz="4000" b="1" kern="0" dirty="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60663" y="5508625"/>
            <a:ext cx="3540125" cy="1016000"/>
            <a:chOff x="3467370" y="5652537"/>
            <a:chExt cx="3539254" cy="1016823"/>
          </a:xfrm>
        </p:grpSpPr>
        <p:sp>
          <p:nvSpPr>
            <p:cNvPr id="25608" name="TextBox 19"/>
            <p:cNvSpPr txBox="1">
              <a:spLocks noChangeArrowheads="1"/>
            </p:cNvSpPr>
            <p:nvPr/>
          </p:nvSpPr>
          <p:spPr bwMode="auto">
            <a:xfrm>
              <a:off x="3467370" y="5653697"/>
              <a:ext cx="254479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6000" b="1" dirty="0" smtClean="0">
                  <a:solidFill>
                    <a:srgbClr val="FF0000"/>
                  </a:solidFill>
                </a:rPr>
                <a:t>21</a:t>
              </a:r>
              <a:r>
                <a:rPr lang="ro-RO" altLang="en-US" sz="6000" b="1" dirty="0" smtClean="0">
                  <a:solidFill>
                    <a:srgbClr val="FF0000"/>
                  </a:solidFill>
                </a:rPr>
                <a:t>d</a:t>
              </a:r>
              <a:r>
                <a:rPr lang="en-US" altLang="en-US" sz="6000" b="1" dirty="0" smtClean="0">
                  <a:solidFill>
                    <a:srgbClr val="FF0000"/>
                  </a:solidFill>
                </a:rPr>
                <a:t>m</a:t>
              </a:r>
              <a:endParaRPr lang="en-US" alt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25609" name="TextBox 20"/>
            <p:cNvSpPr txBox="1">
              <a:spLocks noChangeArrowheads="1"/>
            </p:cNvSpPr>
            <p:nvPr/>
          </p:nvSpPr>
          <p:spPr bwMode="auto">
            <a:xfrm>
              <a:off x="5422448" y="5652537"/>
              <a:ext cx="1584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53328" y="1124744"/>
            <a:ext cx="43211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200" kern="0" dirty="0" smtClean="0"/>
              <a:t>Calculați </a:t>
            </a:r>
            <a:r>
              <a:rPr lang="en-GB" sz="3200" kern="0" dirty="0" err="1" smtClean="0"/>
              <a:t>ar</a:t>
            </a:r>
            <a:r>
              <a:rPr lang="ro-RO" sz="3200" kern="0" dirty="0" smtClean="0"/>
              <a:t>i</a:t>
            </a:r>
            <a:r>
              <a:rPr lang="en-GB" sz="3200" kern="0" dirty="0" smtClean="0"/>
              <a:t>a:</a:t>
            </a:r>
            <a:endParaRPr lang="en-US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11181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-819472"/>
            <a:ext cx="2520280" cy="1368152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solidFill>
                  <a:srgbClr val="92D050"/>
                </a:solidFill>
              </a:rPr>
              <a:t>Perimetr</a:t>
            </a:r>
            <a:r>
              <a:rPr lang="ro-RO" sz="3600" b="1" u="sng" dirty="0" smtClean="0">
                <a:solidFill>
                  <a:srgbClr val="92D050"/>
                </a:solidFill>
              </a:rPr>
              <a:t>ul</a:t>
            </a:r>
            <a:endParaRPr lang="en-US" sz="3600" b="1" u="sng" dirty="0">
              <a:solidFill>
                <a:srgbClr val="92D050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556155" y="870943"/>
            <a:ext cx="784887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Perimetr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ul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este suma lungimilor laturilor unei suprafețe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160" y="2801937"/>
            <a:ext cx="2074863" cy="115252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96790" y="4212828"/>
            <a:ext cx="1275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800" b="1" dirty="0" smtClean="0">
                <a:solidFill>
                  <a:srgbClr val="FF0000"/>
                </a:solidFill>
              </a:rPr>
              <a:t>L</a:t>
            </a:r>
            <a:r>
              <a:rPr lang="ro-RO" altLang="en-US" sz="1800" b="1" dirty="0" smtClean="0">
                <a:solidFill>
                  <a:srgbClr val="FF0000"/>
                </a:solidFill>
              </a:rPr>
              <a:t>ungime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88"/>
          <p:cNvSpPr txBox="1">
            <a:spLocks noChangeArrowheads="1"/>
          </p:cNvSpPr>
          <p:nvPr/>
        </p:nvSpPr>
        <p:spPr bwMode="auto">
          <a:xfrm>
            <a:off x="3086100" y="3420740"/>
            <a:ext cx="118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o-RO" altLang="en-US" b="1" dirty="0">
                <a:solidFill>
                  <a:srgbClr val="FF0000"/>
                </a:solidFill>
              </a:rPr>
              <a:t>l</a:t>
            </a:r>
            <a:r>
              <a:rPr lang="ro-RO" altLang="en-US" sz="1800" b="1" dirty="0" smtClean="0">
                <a:solidFill>
                  <a:srgbClr val="FF0000"/>
                </a:solidFill>
              </a:rPr>
              <a:t>ățime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127"/>
          <p:cNvSpPr txBox="1">
            <a:spLocks noChangeArrowheads="1"/>
          </p:cNvSpPr>
          <p:nvPr/>
        </p:nvSpPr>
        <p:spPr bwMode="auto">
          <a:xfrm>
            <a:off x="1796802" y="3995217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b="1" dirty="0"/>
              <a:t>5</a:t>
            </a:r>
            <a:r>
              <a:rPr lang="en-US" altLang="en-US" sz="1800" b="1" dirty="0" smtClean="0"/>
              <a:t>cm</a:t>
            </a:r>
            <a:endParaRPr lang="en-US" altLang="en-US" sz="1800" b="1" dirty="0"/>
          </a:p>
        </p:txBody>
      </p:sp>
      <p:sp>
        <p:nvSpPr>
          <p:cNvPr id="9" name="TextBox 128"/>
          <p:cNvSpPr txBox="1">
            <a:spLocks noChangeArrowheads="1"/>
          </p:cNvSpPr>
          <p:nvPr/>
        </p:nvSpPr>
        <p:spPr bwMode="auto">
          <a:xfrm>
            <a:off x="3166541" y="3131121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800" b="1" dirty="0"/>
              <a:t>4cm</a:t>
            </a:r>
          </a:p>
        </p:txBody>
      </p:sp>
      <p:sp>
        <p:nvSpPr>
          <p:cNvPr id="10" name="TextBox 129"/>
          <p:cNvSpPr txBox="1">
            <a:spLocks noChangeArrowheads="1"/>
          </p:cNvSpPr>
          <p:nvPr/>
        </p:nvSpPr>
        <p:spPr bwMode="auto">
          <a:xfrm>
            <a:off x="4788910" y="3039045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 dirty="0" err="1" smtClean="0"/>
              <a:t>Perimetr</a:t>
            </a:r>
            <a:r>
              <a:rPr lang="ro-RO" altLang="en-US" sz="2400" b="1" dirty="0" smtClean="0"/>
              <a:t>u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=</a:t>
            </a:r>
          </a:p>
        </p:txBody>
      </p:sp>
      <p:sp>
        <p:nvSpPr>
          <p:cNvPr id="11" name="TextBox 131"/>
          <p:cNvSpPr txBox="1">
            <a:spLocks noChangeArrowheads="1"/>
          </p:cNvSpPr>
          <p:nvPr/>
        </p:nvSpPr>
        <p:spPr bwMode="auto">
          <a:xfrm>
            <a:off x="6525635" y="3039045"/>
            <a:ext cx="201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 dirty="0"/>
              <a:t>5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+ 4 + </a:t>
            </a:r>
            <a:r>
              <a:rPr lang="en-US" altLang="en-US" sz="2400" b="1" dirty="0" smtClean="0"/>
              <a:t>5 </a:t>
            </a:r>
            <a:r>
              <a:rPr lang="en-US" altLang="en-US" sz="2400" b="1" dirty="0"/>
              <a:t>+ 4</a:t>
            </a:r>
          </a:p>
        </p:txBody>
      </p:sp>
      <p:sp>
        <p:nvSpPr>
          <p:cNvPr id="12" name="TextBox 132"/>
          <p:cNvSpPr txBox="1">
            <a:spLocks noChangeArrowheads="1"/>
          </p:cNvSpPr>
          <p:nvPr/>
        </p:nvSpPr>
        <p:spPr bwMode="auto">
          <a:xfrm>
            <a:off x="6287510" y="3361308"/>
            <a:ext cx="210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 dirty="0"/>
              <a:t>=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18cm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27"/>
          <p:cNvSpPr txBox="1">
            <a:spLocks noChangeArrowheads="1"/>
          </p:cNvSpPr>
          <p:nvPr/>
        </p:nvSpPr>
        <p:spPr bwMode="auto">
          <a:xfrm>
            <a:off x="1732384" y="2438400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b="1" dirty="0"/>
              <a:t>5</a:t>
            </a:r>
            <a:r>
              <a:rPr lang="en-US" altLang="en-US" sz="1800" b="1" dirty="0" smtClean="0"/>
              <a:t>cm</a:t>
            </a:r>
            <a:endParaRPr lang="en-US" altLang="en-US" sz="1800" b="1" dirty="0"/>
          </a:p>
        </p:txBody>
      </p:sp>
      <p:sp>
        <p:nvSpPr>
          <p:cNvPr id="18" name="TextBox 128"/>
          <p:cNvSpPr txBox="1">
            <a:spLocks noChangeArrowheads="1"/>
          </p:cNvSpPr>
          <p:nvPr/>
        </p:nvSpPr>
        <p:spPr bwMode="auto">
          <a:xfrm>
            <a:off x="457200" y="3124200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800" b="1" dirty="0"/>
              <a:t>4cm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056" y="4127466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7030A0"/>
                </a:solidFill>
              </a:rPr>
              <a:t>Sau</a:t>
            </a:r>
            <a:r>
              <a:rPr lang="en-US" sz="2000" b="1" dirty="0" smtClean="0">
                <a:solidFill>
                  <a:srgbClr val="7030A0"/>
                </a:solidFill>
              </a:rPr>
              <a:t>        P</a:t>
            </a:r>
            <a:r>
              <a:rPr lang="ro-RO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= (5+4)x 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2863" y="5350097"/>
            <a:ext cx="701025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De reținut:	</a:t>
            </a:r>
            <a:r>
              <a:rPr lang="en-US" sz="2000" b="1" dirty="0" smtClean="0"/>
              <a:t>P</a:t>
            </a:r>
            <a:r>
              <a:rPr lang="ro-RO" sz="1400" b="1" dirty="0" smtClean="0"/>
              <a:t>dreptunghi </a:t>
            </a:r>
            <a:r>
              <a:rPr lang="en-US" sz="2000" b="1" dirty="0" smtClean="0"/>
              <a:t>= </a:t>
            </a:r>
            <a:r>
              <a:rPr lang="ro-RO" sz="2000" b="1" dirty="0" smtClean="0"/>
              <a:t>2· </a:t>
            </a:r>
            <a:r>
              <a:rPr lang="en-US" sz="2000" b="1" dirty="0" smtClean="0"/>
              <a:t>(</a:t>
            </a:r>
            <a:r>
              <a:rPr lang="ro-RO" sz="2000" b="1" dirty="0"/>
              <a:t>Lungime + lățime </a:t>
            </a:r>
            <a:r>
              <a:rPr lang="en-US" sz="2000" b="1" dirty="0" smtClean="0"/>
              <a:t>) = 2(</a:t>
            </a:r>
            <a:r>
              <a:rPr lang="en-US" sz="2000" b="1" dirty="0" err="1" smtClean="0"/>
              <a:t>L+l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6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178779" y="2079625"/>
            <a:ext cx="2663825" cy="2736850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51275" y="4941168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5</a:t>
            </a:r>
            <a:r>
              <a:rPr lang="ro-RO" sz="4000" b="1" kern="0" dirty="0" smtClean="0"/>
              <a:t>m</a:t>
            </a:r>
            <a:r>
              <a:rPr lang="en-GB" sz="4000" b="1" kern="0" dirty="0" smtClean="0"/>
              <a:t>m</a:t>
            </a:r>
            <a:endParaRPr lang="en-US" sz="4000" b="1" kern="0" dirty="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867401" y="5085184"/>
            <a:ext cx="3745160" cy="1017587"/>
            <a:chOff x="5842759" y="5005743"/>
            <a:chExt cx="3745917" cy="1016823"/>
          </a:xfrm>
        </p:grpSpPr>
        <p:sp>
          <p:nvSpPr>
            <p:cNvPr id="24584" name="TextBox 20"/>
            <p:cNvSpPr txBox="1">
              <a:spLocks noChangeArrowheads="1"/>
            </p:cNvSpPr>
            <p:nvPr/>
          </p:nvSpPr>
          <p:spPr bwMode="auto">
            <a:xfrm>
              <a:off x="5842759" y="5006903"/>
              <a:ext cx="254479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6000" b="1" dirty="0" smtClean="0">
                  <a:solidFill>
                    <a:srgbClr val="FF0000"/>
                  </a:solidFill>
                </a:rPr>
                <a:t>25</a:t>
              </a:r>
              <a:r>
                <a:rPr lang="ro-RO" altLang="en-US" sz="6000" b="1" dirty="0" smtClean="0">
                  <a:solidFill>
                    <a:srgbClr val="FF0000"/>
                  </a:solidFill>
                </a:rPr>
                <a:t>m</a:t>
              </a:r>
              <a:r>
                <a:rPr lang="en-US" altLang="en-US" sz="6000" b="1" dirty="0" smtClean="0">
                  <a:solidFill>
                    <a:srgbClr val="FF0000"/>
                  </a:solidFill>
                </a:rPr>
                <a:t>m</a:t>
              </a:r>
              <a:endParaRPr lang="en-US" alt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24585" name="TextBox 21"/>
            <p:cNvSpPr txBox="1">
              <a:spLocks noChangeArrowheads="1"/>
            </p:cNvSpPr>
            <p:nvPr/>
          </p:nvSpPr>
          <p:spPr bwMode="auto">
            <a:xfrm>
              <a:off x="8004500" y="5005743"/>
              <a:ext cx="1584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" y="810350"/>
            <a:ext cx="43211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200" kern="0" dirty="0" smtClean="0"/>
              <a:t>Calculați </a:t>
            </a:r>
            <a:r>
              <a:rPr lang="en-GB" sz="3200" kern="0" dirty="0" err="1" smtClean="0"/>
              <a:t>ar</a:t>
            </a:r>
            <a:r>
              <a:rPr lang="ro-RO" sz="3200" kern="0" dirty="0" smtClean="0"/>
              <a:t>i</a:t>
            </a:r>
            <a:r>
              <a:rPr lang="en-GB" sz="3200" kern="0" dirty="0" smtClean="0"/>
              <a:t>a:</a:t>
            </a:r>
            <a:endParaRPr lang="en-US" sz="3200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48064" y="326338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Pătrat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35150" y="2492375"/>
            <a:ext cx="4103688" cy="2033588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929313" y="3146425"/>
            <a:ext cx="14398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4000" b="1" kern="0" dirty="0" smtClean="0"/>
              <a:t>y 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03575" y="4598988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11cm</a:t>
            </a:r>
            <a:endParaRPr lang="en-US" sz="4000" b="1" kern="0" dirty="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12390" y="5508623"/>
            <a:ext cx="4088398" cy="1015663"/>
            <a:chOff x="2919232" y="5652537"/>
            <a:chExt cx="4087392" cy="1016486"/>
          </a:xfrm>
        </p:grpSpPr>
        <p:sp>
          <p:nvSpPr>
            <p:cNvPr id="26632" name="TextBox 19"/>
            <p:cNvSpPr txBox="1">
              <a:spLocks noChangeArrowheads="1"/>
            </p:cNvSpPr>
            <p:nvPr/>
          </p:nvSpPr>
          <p:spPr bwMode="auto">
            <a:xfrm>
              <a:off x="2919232" y="5652537"/>
              <a:ext cx="3061359" cy="101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o-RO" altLang="en-US" sz="6000" b="1" dirty="0" smtClean="0">
                  <a:solidFill>
                    <a:srgbClr val="FF0000"/>
                  </a:solidFill>
                </a:rPr>
                <a:t>11y </a:t>
              </a:r>
              <a:r>
                <a:rPr lang="en-US" altLang="en-US" sz="6000" b="1" dirty="0" smtClean="0">
                  <a:solidFill>
                    <a:srgbClr val="FF0000"/>
                  </a:solidFill>
                </a:rPr>
                <a:t>cm</a:t>
              </a:r>
              <a:endParaRPr lang="en-US" alt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26633" name="TextBox 20"/>
            <p:cNvSpPr txBox="1">
              <a:spLocks noChangeArrowheads="1"/>
            </p:cNvSpPr>
            <p:nvPr/>
          </p:nvSpPr>
          <p:spPr bwMode="auto">
            <a:xfrm>
              <a:off x="5422448" y="5652537"/>
              <a:ext cx="15841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5562600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53328" y="1124744"/>
            <a:ext cx="43211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200" kern="0" dirty="0" smtClean="0"/>
              <a:t>Calculați </a:t>
            </a:r>
            <a:r>
              <a:rPr lang="en-GB" sz="3200" kern="0" dirty="0" err="1" smtClean="0"/>
              <a:t>ar</a:t>
            </a:r>
            <a:r>
              <a:rPr lang="ro-RO" sz="3200" kern="0" dirty="0" smtClean="0"/>
              <a:t>i</a:t>
            </a:r>
            <a:r>
              <a:rPr lang="en-GB" sz="3200" kern="0" dirty="0" smtClean="0"/>
              <a:t>a:</a:t>
            </a:r>
            <a:endParaRPr lang="en-US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9795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905000"/>
            <a:ext cx="4267201" cy="495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" y="1981200"/>
            <a:ext cx="4010025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6" y="-27384"/>
            <a:ext cx="285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u="sng" dirty="0" smtClean="0"/>
              <a:t>Fișa </a:t>
            </a:r>
            <a:r>
              <a:rPr lang="en-US" sz="2400" b="1" u="sng" dirty="0" smtClean="0"/>
              <a:t>2 : </a:t>
            </a:r>
            <a:r>
              <a:rPr lang="ro-RO" sz="2400" b="1" u="sng" dirty="0" smtClean="0"/>
              <a:t>Calculați </a:t>
            </a:r>
            <a:r>
              <a:rPr lang="en-US" sz="2400" b="1" u="sng" dirty="0" err="1" smtClean="0"/>
              <a:t>ar</a:t>
            </a:r>
            <a:r>
              <a:rPr lang="ro-RO" sz="2400" b="1" u="sng" dirty="0" smtClean="0"/>
              <a:t>i</a:t>
            </a:r>
            <a:r>
              <a:rPr lang="en-US" sz="2400" b="1" u="sng" dirty="0" smtClean="0"/>
              <a:t>a: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332657"/>
            <a:ext cx="9108504" cy="1572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4800" y="1905000"/>
            <a:ext cx="5029200" cy="2527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4343400"/>
            <a:ext cx="5029200" cy="2514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7200"/>
            <a:ext cx="9073008" cy="12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L-Shape 35"/>
          <p:cNvSpPr/>
          <p:nvPr/>
        </p:nvSpPr>
        <p:spPr>
          <a:xfrm>
            <a:off x="4343400" y="2602468"/>
            <a:ext cx="1676400" cy="1239548"/>
          </a:xfrm>
          <a:prstGeom prst="corner">
            <a:avLst>
              <a:gd name="adj1" fmla="val 50000"/>
              <a:gd name="adj2" fmla="val 29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4267200" y="2292732"/>
            <a:ext cx="884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4cm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4648200" y="2754868"/>
            <a:ext cx="800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5cm</a:t>
            </a:r>
          </a:p>
        </p:txBody>
      </p:sp>
      <p:sp>
        <p:nvSpPr>
          <p:cNvPr id="39" name="TextBox 27"/>
          <p:cNvSpPr txBox="1">
            <a:spLocks noChangeArrowheads="1"/>
          </p:cNvSpPr>
          <p:nvPr/>
        </p:nvSpPr>
        <p:spPr bwMode="auto">
          <a:xfrm>
            <a:off x="4800600" y="3821668"/>
            <a:ext cx="982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20cm</a:t>
            </a: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5943600" y="3288268"/>
            <a:ext cx="874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5cm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0" y="4419600"/>
            <a:ext cx="39274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4152730" y="4495800"/>
            <a:ext cx="11812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   </a:t>
            </a:r>
          </a:p>
          <a:p>
            <a:pPr eaLnBrk="1" hangingPunct="1"/>
            <a:r>
              <a:rPr lang="ro-RO" sz="2000" dirty="0" smtClean="0"/>
              <a:t>Aflați aria părții colorate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1002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499" y="1905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288806" y="1916668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248400" y="1905000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267200" y="4343400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236" y="1984612"/>
            <a:ext cx="24098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0362" y="1905000"/>
            <a:ext cx="4876800" cy="2527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236" y="1984612"/>
            <a:ext cx="2409825" cy="2143125"/>
          </a:xfrm>
          <a:prstGeom prst="rect">
            <a:avLst/>
          </a:prstGeom>
        </p:spPr>
      </p:pic>
      <p:sp>
        <p:nvSpPr>
          <p:cNvPr id="36" name="L-Shape 35"/>
          <p:cNvSpPr/>
          <p:nvPr/>
        </p:nvSpPr>
        <p:spPr>
          <a:xfrm>
            <a:off x="4343400" y="2602468"/>
            <a:ext cx="1676400" cy="1239548"/>
          </a:xfrm>
          <a:prstGeom prst="corner">
            <a:avLst>
              <a:gd name="adj1" fmla="val 50000"/>
              <a:gd name="adj2" fmla="val 29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2615163"/>
            <a:ext cx="366034" cy="60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1905000"/>
            <a:ext cx="4267201" cy="495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1" y="1981200"/>
            <a:ext cx="4010025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2657"/>
            <a:ext cx="9108504" cy="1572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01355" y="4343400"/>
            <a:ext cx="4942645" cy="2530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7200"/>
            <a:ext cx="9073008" cy="126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4267200" y="2292732"/>
            <a:ext cx="884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4cm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4648200" y="2754868"/>
            <a:ext cx="800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5cm</a:t>
            </a:r>
          </a:p>
        </p:txBody>
      </p:sp>
      <p:sp>
        <p:nvSpPr>
          <p:cNvPr id="39" name="TextBox 27"/>
          <p:cNvSpPr txBox="1">
            <a:spLocks noChangeArrowheads="1"/>
          </p:cNvSpPr>
          <p:nvPr/>
        </p:nvSpPr>
        <p:spPr bwMode="auto">
          <a:xfrm>
            <a:off x="4800600" y="3821668"/>
            <a:ext cx="982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20cm</a:t>
            </a: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5943600" y="3288268"/>
            <a:ext cx="874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5cm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0" y="4419600"/>
            <a:ext cx="39274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0" y="10022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1905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288806" y="1916668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248400" y="1905000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267200" y="4343400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13861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= 12cm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3820" y="138618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= 10cm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3421" y="13716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= 14cm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140330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= 11cm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609600" y="2403592"/>
            <a:ext cx="1237581" cy="485775"/>
            <a:chOff x="1434008" y="3735036"/>
            <a:chExt cx="1237855" cy="486052"/>
          </a:xfrm>
        </p:grpSpPr>
        <p:sp>
          <p:nvSpPr>
            <p:cNvPr id="27" name="TextBox 54"/>
            <p:cNvSpPr txBox="1">
              <a:spLocks noChangeArrowheads="1"/>
            </p:cNvSpPr>
            <p:nvPr/>
          </p:nvSpPr>
          <p:spPr bwMode="auto">
            <a:xfrm>
              <a:off x="1434008" y="3759423"/>
              <a:ext cx="1100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</a:rPr>
                <a:t>32</a:t>
              </a:r>
              <a:r>
                <a:rPr lang="ro-RO" altLang="en-US" sz="2400" b="1" dirty="0" smtClean="0">
                  <a:solidFill>
                    <a:srgbClr val="FF0000"/>
                  </a:solidFill>
                </a:rPr>
                <a:t>cm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5"/>
            <p:cNvSpPr txBox="1">
              <a:spLocks noChangeArrowheads="1"/>
            </p:cNvSpPr>
            <p:nvPr/>
          </p:nvSpPr>
          <p:spPr bwMode="auto">
            <a:xfrm>
              <a:off x="2239815" y="3735036"/>
              <a:ext cx="432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2743200" y="2461163"/>
            <a:ext cx="1228095" cy="500062"/>
            <a:chOff x="1302928" y="3721388"/>
            <a:chExt cx="1228662" cy="499700"/>
          </a:xfrm>
        </p:grpSpPr>
        <p:sp>
          <p:nvSpPr>
            <p:cNvPr id="30" name="TextBox 57"/>
            <p:cNvSpPr txBox="1">
              <a:spLocks noChangeArrowheads="1"/>
            </p:cNvSpPr>
            <p:nvPr/>
          </p:nvSpPr>
          <p:spPr bwMode="auto">
            <a:xfrm>
              <a:off x="1302928" y="3759423"/>
              <a:ext cx="1100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</a:rPr>
                <a:t>42</a:t>
              </a:r>
              <a:r>
                <a:rPr lang="ro-RO" altLang="en-US" sz="2400" b="1" dirty="0" smtClean="0">
                  <a:solidFill>
                    <a:srgbClr val="FF0000"/>
                  </a:solidFill>
                </a:rPr>
                <a:t>dm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58"/>
            <p:cNvSpPr txBox="1">
              <a:spLocks noChangeArrowheads="1"/>
            </p:cNvSpPr>
            <p:nvPr/>
          </p:nvSpPr>
          <p:spPr bwMode="auto">
            <a:xfrm>
              <a:off x="2099542" y="3721388"/>
              <a:ext cx="432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3203848" y="4098372"/>
            <a:ext cx="1176337" cy="471488"/>
            <a:chOff x="1547664" y="3748684"/>
            <a:chExt cx="1176422" cy="472404"/>
          </a:xfrm>
        </p:grpSpPr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1547664" y="3759423"/>
              <a:ext cx="1100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rgbClr val="FF0000"/>
                  </a:solidFill>
                </a:rPr>
                <a:t>14cm</a:t>
              </a:r>
            </a:p>
          </p:txBody>
        </p:sp>
        <p:sp>
          <p:nvSpPr>
            <p:cNvPr id="34" name="TextBox 62"/>
            <p:cNvSpPr txBox="1">
              <a:spLocks noChangeArrowheads="1"/>
            </p:cNvSpPr>
            <p:nvPr/>
          </p:nvSpPr>
          <p:spPr bwMode="auto">
            <a:xfrm>
              <a:off x="2292038" y="3748684"/>
              <a:ext cx="432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533400" y="4066999"/>
            <a:ext cx="1351481" cy="487362"/>
            <a:chOff x="1320082" y="3735036"/>
            <a:chExt cx="1351781" cy="486052"/>
          </a:xfrm>
        </p:grpSpPr>
        <p:sp>
          <p:nvSpPr>
            <p:cNvPr id="41" name="TextBox 65"/>
            <p:cNvSpPr txBox="1">
              <a:spLocks noChangeArrowheads="1"/>
            </p:cNvSpPr>
            <p:nvPr/>
          </p:nvSpPr>
          <p:spPr bwMode="auto">
            <a:xfrm>
              <a:off x="1320082" y="3759423"/>
              <a:ext cx="1100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</a:rPr>
                <a:t>63</a:t>
              </a:r>
              <a:r>
                <a:rPr lang="ro-RO" altLang="en-US" sz="2400" b="1" dirty="0" smtClean="0">
                  <a:solidFill>
                    <a:srgbClr val="FF0000"/>
                  </a:solidFill>
                </a:rPr>
                <a:t>mm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66"/>
            <p:cNvSpPr txBox="1">
              <a:spLocks noChangeArrowheads="1"/>
            </p:cNvSpPr>
            <p:nvPr/>
          </p:nvSpPr>
          <p:spPr bwMode="auto">
            <a:xfrm>
              <a:off x="2239815" y="3735036"/>
              <a:ext cx="432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533399" y="5570749"/>
            <a:ext cx="1254497" cy="471487"/>
            <a:chOff x="1469498" y="3748684"/>
            <a:chExt cx="1254588" cy="472404"/>
          </a:xfrm>
        </p:grpSpPr>
        <p:sp>
          <p:nvSpPr>
            <p:cNvPr id="44" name="TextBox 69"/>
            <p:cNvSpPr txBox="1">
              <a:spLocks noChangeArrowheads="1"/>
            </p:cNvSpPr>
            <p:nvPr/>
          </p:nvSpPr>
          <p:spPr bwMode="auto">
            <a:xfrm>
              <a:off x="1469498" y="3759423"/>
              <a:ext cx="1100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</a:rPr>
                <a:t>16</a:t>
              </a:r>
              <a:r>
                <a:rPr lang="ro-RO" altLang="en-US" sz="2400" b="1" dirty="0" smtClean="0">
                  <a:solidFill>
                    <a:srgbClr val="FF0000"/>
                  </a:solidFill>
                </a:rPr>
                <a:t>d</a:t>
              </a:r>
              <a:r>
                <a:rPr lang="en-US" altLang="en-US" sz="2400" b="1" dirty="0" smtClean="0">
                  <a:solidFill>
                    <a:srgbClr val="FF0000"/>
                  </a:solidFill>
                </a:rPr>
                <a:t>m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70"/>
            <p:cNvSpPr txBox="1">
              <a:spLocks noChangeArrowheads="1"/>
            </p:cNvSpPr>
            <p:nvPr/>
          </p:nvSpPr>
          <p:spPr bwMode="auto">
            <a:xfrm>
              <a:off x="2292038" y="3748684"/>
              <a:ext cx="432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3014235" y="5634651"/>
            <a:ext cx="1113381" cy="473075"/>
            <a:chOff x="1610625" y="3748684"/>
            <a:chExt cx="1113461" cy="472404"/>
          </a:xfrm>
        </p:grpSpPr>
        <p:sp>
          <p:nvSpPr>
            <p:cNvPr id="48" name="TextBox 73"/>
            <p:cNvSpPr txBox="1">
              <a:spLocks noChangeArrowheads="1"/>
            </p:cNvSpPr>
            <p:nvPr/>
          </p:nvSpPr>
          <p:spPr bwMode="auto">
            <a:xfrm>
              <a:off x="1610625" y="3759423"/>
              <a:ext cx="11006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</a:rPr>
                <a:t>70m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74"/>
            <p:cNvSpPr txBox="1">
              <a:spLocks noChangeArrowheads="1"/>
            </p:cNvSpPr>
            <p:nvPr/>
          </p:nvSpPr>
          <p:spPr bwMode="auto">
            <a:xfrm>
              <a:off x="2292038" y="3748684"/>
              <a:ext cx="432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4191000" y="2653389"/>
            <a:ext cx="1100566" cy="394616"/>
            <a:chOff x="1551392" y="3703253"/>
            <a:chExt cx="1100646" cy="395382"/>
          </a:xfrm>
        </p:grpSpPr>
        <p:sp>
          <p:nvSpPr>
            <p:cNvPr id="51" name="TextBox 61"/>
            <p:cNvSpPr txBox="1">
              <a:spLocks noChangeArrowheads="1"/>
            </p:cNvSpPr>
            <p:nvPr/>
          </p:nvSpPr>
          <p:spPr bwMode="auto">
            <a:xfrm>
              <a:off x="1551392" y="3759424"/>
              <a:ext cx="1100646" cy="33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FF0000"/>
                  </a:solidFill>
                </a:rPr>
                <a:t>20cm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62"/>
            <p:cNvSpPr txBox="1">
              <a:spLocks noChangeArrowheads="1"/>
            </p:cNvSpPr>
            <p:nvPr/>
          </p:nvSpPr>
          <p:spPr bwMode="auto">
            <a:xfrm>
              <a:off x="2084831" y="3703253"/>
              <a:ext cx="432048" cy="26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05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3" name="Group 50"/>
          <p:cNvGrpSpPr>
            <a:grpSpLocks/>
          </p:cNvGrpSpPr>
          <p:nvPr/>
        </p:nvGrpSpPr>
        <p:grpSpPr bwMode="auto">
          <a:xfrm>
            <a:off x="4648199" y="3395064"/>
            <a:ext cx="1394229" cy="410828"/>
            <a:chOff x="1340534" y="3748684"/>
            <a:chExt cx="1100646" cy="411626"/>
          </a:xfrm>
        </p:grpSpPr>
        <p:sp>
          <p:nvSpPr>
            <p:cNvPr id="57" name="TextBox 61"/>
            <p:cNvSpPr txBox="1">
              <a:spLocks noChangeArrowheads="1"/>
            </p:cNvSpPr>
            <p:nvPr/>
          </p:nvSpPr>
          <p:spPr bwMode="auto">
            <a:xfrm>
              <a:off x="1340534" y="3759423"/>
              <a:ext cx="1100646" cy="40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b="1" dirty="0" smtClean="0">
                  <a:solidFill>
                    <a:srgbClr val="FF0000"/>
                  </a:solidFill>
                </a:rPr>
                <a:t>100cm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62"/>
            <p:cNvSpPr txBox="1">
              <a:spLocks noChangeArrowheads="1"/>
            </p:cNvSpPr>
            <p:nvPr/>
          </p:nvSpPr>
          <p:spPr bwMode="auto">
            <a:xfrm>
              <a:off x="1991269" y="3748684"/>
              <a:ext cx="432048" cy="27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925053" y="365760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50cm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12931" y="3352800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5cm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grpSp>
        <p:nvGrpSpPr>
          <p:cNvPr id="66" name="Group 58"/>
          <p:cNvGrpSpPr>
            <a:grpSpLocks/>
          </p:cNvGrpSpPr>
          <p:nvPr/>
        </p:nvGrpSpPr>
        <p:grpSpPr bwMode="auto">
          <a:xfrm>
            <a:off x="4828635" y="2014771"/>
            <a:ext cx="1738457" cy="553998"/>
            <a:chOff x="1547664" y="3759423"/>
            <a:chExt cx="1372388" cy="555075"/>
          </a:xfrm>
        </p:grpSpPr>
        <p:sp>
          <p:nvSpPr>
            <p:cNvPr id="67" name="TextBox 61"/>
            <p:cNvSpPr txBox="1">
              <a:spLocks noChangeArrowheads="1"/>
            </p:cNvSpPr>
            <p:nvPr/>
          </p:nvSpPr>
          <p:spPr bwMode="auto">
            <a:xfrm>
              <a:off x="1547664" y="3759423"/>
              <a:ext cx="1100646" cy="55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o-RO" altLang="en-US" sz="1400" b="1" dirty="0" smtClean="0">
                  <a:solidFill>
                    <a:srgbClr val="FF0000"/>
                  </a:solidFill>
                </a:rPr>
                <a:t>Arie totală=</a:t>
              </a:r>
              <a:r>
                <a:rPr lang="en-US" altLang="en-US" sz="1600" b="1" dirty="0" smtClean="0">
                  <a:solidFill>
                    <a:srgbClr val="FF0000"/>
                  </a:solidFill>
                </a:rPr>
                <a:t>120cm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2"/>
            <p:cNvSpPr txBox="1">
              <a:spLocks noChangeArrowheads="1"/>
            </p:cNvSpPr>
            <p:nvPr/>
          </p:nvSpPr>
          <p:spPr bwMode="auto">
            <a:xfrm>
              <a:off x="2488004" y="3940056"/>
              <a:ext cx="432048" cy="2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0" name="Group 23"/>
          <p:cNvGrpSpPr>
            <a:grpSpLocks/>
          </p:cNvGrpSpPr>
          <p:nvPr/>
        </p:nvGrpSpPr>
        <p:grpSpPr bwMode="auto">
          <a:xfrm>
            <a:off x="5605463" y="4846971"/>
            <a:ext cx="1100567" cy="380053"/>
            <a:chOff x="1547664" y="3748681"/>
            <a:chExt cx="1100646" cy="380791"/>
          </a:xfrm>
        </p:grpSpPr>
        <p:sp>
          <p:nvSpPr>
            <p:cNvPr id="71" name="TextBox 61"/>
            <p:cNvSpPr txBox="1">
              <a:spLocks noChangeArrowheads="1"/>
            </p:cNvSpPr>
            <p:nvPr/>
          </p:nvSpPr>
          <p:spPr bwMode="auto">
            <a:xfrm>
              <a:off x="1547664" y="3759423"/>
              <a:ext cx="1100646" cy="37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>
                  <a:solidFill>
                    <a:srgbClr val="FF0000"/>
                  </a:solidFill>
                </a:rPr>
                <a:t>16cm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TextBox 62"/>
            <p:cNvSpPr txBox="1">
              <a:spLocks noChangeArrowheads="1"/>
            </p:cNvSpPr>
            <p:nvPr/>
          </p:nvSpPr>
          <p:spPr bwMode="auto">
            <a:xfrm>
              <a:off x="2114442" y="3748681"/>
              <a:ext cx="432048" cy="26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3" name="Group 23"/>
          <p:cNvGrpSpPr>
            <a:grpSpLocks/>
          </p:cNvGrpSpPr>
          <p:nvPr/>
        </p:nvGrpSpPr>
        <p:grpSpPr bwMode="auto">
          <a:xfrm>
            <a:off x="7891463" y="4876800"/>
            <a:ext cx="1100567" cy="380053"/>
            <a:chOff x="1547664" y="3748681"/>
            <a:chExt cx="1100646" cy="380791"/>
          </a:xfrm>
        </p:grpSpPr>
        <p:sp>
          <p:nvSpPr>
            <p:cNvPr id="74" name="TextBox 61"/>
            <p:cNvSpPr txBox="1">
              <a:spLocks noChangeArrowheads="1"/>
            </p:cNvSpPr>
            <p:nvPr/>
          </p:nvSpPr>
          <p:spPr bwMode="auto">
            <a:xfrm>
              <a:off x="1547664" y="3759423"/>
              <a:ext cx="1100646" cy="37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>
                  <a:solidFill>
                    <a:srgbClr val="FF0000"/>
                  </a:solidFill>
                </a:rPr>
                <a:t>18cm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Box 62"/>
            <p:cNvSpPr txBox="1">
              <a:spLocks noChangeArrowheads="1"/>
            </p:cNvSpPr>
            <p:nvPr/>
          </p:nvSpPr>
          <p:spPr bwMode="auto">
            <a:xfrm>
              <a:off x="2139626" y="3748681"/>
              <a:ext cx="432048" cy="26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7" name="Group 23"/>
          <p:cNvGrpSpPr>
            <a:grpSpLocks/>
          </p:cNvGrpSpPr>
          <p:nvPr/>
        </p:nvGrpSpPr>
        <p:grpSpPr bwMode="auto">
          <a:xfrm>
            <a:off x="6824663" y="5867400"/>
            <a:ext cx="1100567" cy="380053"/>
            <a:chOff x="1547664" y="3748681"/>
            <a:chExt cx="1100646" cy="380791"/>
          </a:xfrm>
        </p:grpSpPr>
        <p:sp>
          <p:nvSpPr>
            <p:cNvPr id="78" name="TextBox 61"/>
            <p:cNvSpPr txBox="1">
              <a:spLocks noChangeArrowheads="1"/>
            </p:cNvSpPr>
            <p:nvPr/>
          </p:nvSpPr>
          <p:spPr bwMode="auto">
            <a:xfrm>
              <a:off x="1547664" y="3759423"/>
              <a:ext cx="1100646" cy="37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>
                  <a:solidFill>
                    <a:srgbClr val="FF0000"/>
                  </a:solidFill>
                </a:rPr>
                <a:t>24cm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62"/>
            <p:cNvSpPr txBox="1">
              <a:spLocks noChangeArrowheads="1"/>
            </p:cNvSpPr>
            <p:nvPr/>
          </p:nvSpPr>
          <p:spPr bwMode="auto">
            <a:xfrm>
              <a:off x="2139626" y="3748681"/>
              <a:ext cx="432048" cy="26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0" name="Group 23"/>
          <p:cNvGrpSpPr>
            <a:grpSpLocks/>
          </p:cNvGrpSpPr>
          <p:nvPr/>
        </p:nvGrpSpPr>
        <p:grpSpPr bwMode="auto">
          <a:xfrm>
            <a:off x="5605463" y="5822925"/>
            <a:ext cx="1176337" cy="349275"/>
            <a:chOff x="1547664" y="3748681"/>
            <a:chExt cx="1176422" cy="349953"/>
          </a:xfrm>
        </p:grpSpPr>
        <p:sp>
          <p:nvSpPr>
            <p:cNvPr id="81" name="TextBox 61"/>
            <p:cNvSpPr txBox="1">
              <a:spLocks noChangeArrowheads="1"/>
            </p:cNvSpPr>
            <p:nvPr/>
          </p:nvSpPr>
          <p:spPr bwMode="auto">
            <a:xfrm>
              <a:off x="1547664" y="3759423"/>
              <a:ext cx="1100646" cy="33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1" dirty="0" smtClean="0">
                  <a:solidFill>
                    <a:srgbClr val="FF0000"/>
                  </a:solidFill>
                </a:rPr>
                <a:t>12.5cm</a:t>
              </a:r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62"/>
            <p:cNvSpPr txBox="1">
              <a:spLocks noChangeArrowheads="1"/>
            </p:cNvSpPr>
            <p:nvPr/>
          </p:nvSpPr>
          <p:spPr bwMode="auto">
            <a:xfrm>
              <a:off x="2292038" y="3748681"/>
              <a:ext cx="432048" cy="26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05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83" name="TextBox 4"/>
          <p:cNvSpPr txBox="1">
            <a:spLocks noChangeArrowheads="1"/>
          </p:cNvSpPr>
          <p:nvPr/>
        </p:nvSpPr>
        <p:spPr bwMode="auto">
          <a:xfrm>
            <a:off x="4151225" y="4715319"/>
            <a:ext cx="11812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   </a:t>
            </a:r>
          </a:p>
          <a:p>
            <a:pPr eaLnBrk="1" hangingPunct="1"/>
            <a:r>
              <a:rPr lang="ro-RO" sz="2000" dirty="0" smtClean="0"/>
              <a:t>Aflați aria părții colorate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35496" y="-27384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u="sng" dirty="0" smtClean="0"/>
              <a:t>Fișa </a:t>
            </a:r>
            <a:r>
              <a:rPr lang="en-US" sz="2400" b="1" u="sng" dirty="0" smtClean="0"/>
              <a:t>2 : </a:t>
            </a:r>
            <a:r>
              <a:rPr lang="ro-RO" sz="2400" b="1" u="sng" dirty="0" smtClean="0"/>
              <a:t>Răspunsuri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2879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7322" y="1616937"/>
            <a:ext cx="3056678" cy="31082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86" y="1628800"/>
            <a:ext cx="3021182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4968" y="1628800"/>
            <a:ext cx="3183216" cy="30963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99592" y="755993"/>
            <a:ext cx="7056784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Calculați perimetrul fiecărui steag.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Calculați aria fiecărei culori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08" y="1925931"/>
            <a:ext cx="3054675" cy="2533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164" y="1978318"/>
            <a:ext cx="272415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221" y="2007960"/>
            <a:ext cx="28289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7322" y="1616937"/>
            <a:ext cx="3056678" cy="31082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86" y="1628800"/>
            <a:ext cx="3021182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4968" y="1628800"/>
            <a:ext cx="3183216" cy="30963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0761"/>
            <a:ext cx="2880320" cy="261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97" y="1916832"/>
            <a:ext cx="2992194" cy="26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9723"/>
            <a:ext cx="2780722" cy="26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737" y="4890108"/>
            <a:ext cx="1883336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rgbClr val="FFFF00"/>
                </a:solidFill>
              </a:rPr>
              <a:t>Perimetr</a:t>
            </a:r>
            <a:r>
              <a:rPr lang="ro-RO" b="1" u="sng" dirty="0" smtClean="0">
                <a:solidFill>
                  <a:srgbClr val="FFFF00"/>
                </a:solidFill>
              </a:rPr>
              <a:t>u</a:t>
            </a:r>
            <a:r>
              <a:rPr lang="en-US" b="1" dirty="0" smtClean="0">
                <a:solidFill>
                  <a:srgbClr val="FFFF00"/>
                </a:solidFill>
              </a:rPr>
              <a:t> = 50cm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u="sng" dirty="0" err="1" smtClean="0">
                <a:solidFill>
                  <a:srgbClr val="FFFF00"/>
                </a:solidFill>
              </a:rPr>
              <a:t>Ar</a:t>
            </a:r>
            <a:r>
              <a:rPr lang="ro-RO" b="1" u="sng" dirty="0" smtClean="0">
                <a:solidFill>
                  <a:srgbClr val="FFFF00"/>
                </a:solidFill>
              </a:rPr>
              <a:t>ie culori: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Galben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= 75cm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lang="en-GB" b="1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Albastru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= 75cm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8477" y="5013176"/>
            <a:ext cx="2636234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rgbClr val="FFFF00"/>
                </a:solidFill>
              </a:rPr>
              <a:t>Perimetr</a:t>
            </a:r>
            <a:r>
              <a:rPr lang="ro-RO" b="1" u="sng" dirty="0" smtClean="0">
                <a:solidFill>
                  <a:srgbClr val="FFFF00"/>
                </a:solidFill>
              </a:rPr>
              <a:t>u</a:t>
            </a:r>
            <a:r>
              <a:rPr lang="en-US" b="1" dirty="0" smtClean="0">
                <a:solidFill>
                  <a:srgbClr val="FFFF00"/>
                </a:solidFill>
              </a:rPr>
              <a:t> =  40cm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u="sng" dirty="0" err="1">
                <a:solidFill>
                  <a:srgbClr val="FFFF00"/>
                </a:solidFill>
              </a:rPr>
              <a:t>Ar</a:t>
            </a:r>
            <a:r>
              <a:rPr lang="ro-RO" b="1" u="sng" dirty="0">
                <a:solidFill>
                  <a:srgbClr val="FFFF00"/>
                </a:solidFill>
              </a:rPr>
              <a:t>ie culori: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Fiecare culoare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are 32cm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kumimoji="0" lang="ro-RO" b="1" i="0" u="none" strike="noStrike" cap="none" normalizeH="0" baseline="3000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4987042"/>
            <a:ext cx="3224665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solidFill>
                  <a:srgbClr val="FFFF00"/>
                </a:solidFill>
              </a:rPr>
              <a:t>Perimetr</a:t>
            </a:r>
            <a:r>
              <a:rPr lang="ro-RO" b="1" u="sng" dirty="0" smtClean="0">
                <a:solidFill>
                  <a:srgbClr val="FFFF00"/>
                </a:solidFill>
              </a:rPr>
              <a:t>u</a:t>
            </a:r>
            <a:r>
              <a:rPr lang="en-US" b="1" dirty="0" smtClean="0">
                <a:solidFill>
                  <a:srgbClr val="FFFF00"/>
                </a:solidFill>
              </a:rPr>
              <a:t> = 44cm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u="sng" dirty="0" err="1">
                <a:solidFill>
                  <a:srgbClr val="FFFF00"/>
                </a:solidFill>
              </a:rPr>
              <a:t>Ar</a:t>
            </a:r>
            <a:r>
              <a:rPr lang="ro-RO" b="1" u="sng" dirty="0">
                <a:solidFill>
                  <a:srgbClr val="FFFF00"/>
                </a:solidFill>
              </a:rPr>
              <a:t>ie culori: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Roșu</a:t>
            </a:r>
            <a:r>
              <a:rPr kumimoji="0" lang="ro-RO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și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Albastru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34cm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fiecare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Alb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= 52cm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99592" y="755993"/>
            <a:ext cx="7056784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Calculați perimetrul fiecărui steag.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CCFF33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Calculați aria fiecărei culori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CCFF33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4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37" y="1277937"/>
            <a:ext cx="8205787" cy="949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81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FF0000"/>
                </a:solidFill>
              </a:rPr>
              <a:t>Aria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paralelogramului</a:t>
            </a:r>
            <a:endParaRPr lang="en-US" altLang="en-US" u="sng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31" y="2667000"/>
            <a:ext cx="3429000" cy="27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219200" y="1676400"/>
            <a:ext cx="5867400" cy="3048000"/>
          </a:xfrm>
          <a:prstGeom prst="parallelogram">
            <a:avLst>
              <a:gd name="adj" fmla="val 4812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Cum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calcula</a:t>
            </a:r>
            <a:r>
              <a:rPr lang="en-US" dirty="0" smtClean="0"/>
              <a:t> aria </a:t>
            </a:r>
            <a:r>
              <a:rPr lang="en-US" dirty="0" err="1" smtClean="0"/>
              <a:t>paralelogramului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 flipH="1">
            <a:off x="7086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2895600" y="48387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b=</a:t>
            </a:r>
            <a:r>
              <a:rPr lang="en-US" dirty="0" err="1" smtClean="0"/>
              <a:t>baza</a:t>
            </a:r>
            <a:endParaRPr lang="en-US" dirty="0"/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6477000" y="2971800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h=</a:t>
            </a:r>
            <a:r>
              <a:rPr lang="ro-RO" dirty="0" smtClean="0"/>
              <a:t>înălțime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219200" y="1676400"/>
            <a:ext cx="5867400" cy="3048000"/>
          </a:xfrm>
          <a:prstGeom prst="parallelogram">
            <a:avLst>
              <a:gd name="adj" fmla="val 4812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Cum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 smtClean="0"/>
              <a:t>calcula</a:t>
            </a:r>
            <a:r>
              <a:rPr lang="en-US" dirty="0" smtClean="0"/>
              <a:t> </a:t>
            </a:r>
            <a:endParaRPr lang="ro-RO" dirty="0" smtClean="0"/>
          </a:p>
          <a:p>
            <a:pPr algn="ctr"/>
            <a:r>
              <a:rPr lang="en-US" dirty="0" smtClean="0"/>
              <a:t>aria </a:t>
            </a:r>
            <a:r>
              <a:rPr lang="en-US" dirty="0" err="1"/>
              <a:t>paralelogramului</a:t>
            </a:r>
            <a:r>
              <a:rPr lang="en-US" dirty="0"/>
              <a:t>?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flipH="1">
            <a:off x="1231900" y="1676400"/>
            <a:ext cx="1447800" cy="3048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11"/>
          <p:cNvSpPr>
            <a:spLocks noChangeShapeType="1"/>
          </p:cNvSpPr>
          <p:nvPr/>
        </p:nvSpPr>
        <p:spPr bwMode="auto">
          <a:xfrm flipV="1">
            <a:off x="26670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676400" y="6172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b="1" dirty="0" smtClean="0">
                <a:solidFill>
                  <a:srgbClr val="FF0000"/>
                </a:solidFill>
              </a:rPr>
              <a:t>Tăiem aici!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10332"/>
            <a:ext cx="8229600" cy="1143000"/>
          </a:xfrm>
        </p:spPr>
        <p:txBody>
          <a:bodyPr/>
          <a:lstStyle/>
          <a:p>
            <a:r>
              <a:rPr lang="en-US" u="sng" dirty="0" err="1" smtClean="0"/>
              <a:t>Ar</a:t>
            </a:r>
            <a:r>
              <a:rPr lang="ro-RO" u="sng" dirty="0" smtClean="0"/>
              <a:t>i</a:t>
            </a:r>
            <a:r>
              <a:rPr lang="en-US" u="sng" dirty="0" smtClean="0"/>
              <a:t>a </a:t>
            </a:r>
            <a:r>
              <a:rPr lang="ro-RO" u="sng" dirty="0" smtClean="0"/>
              <a:t>p</a:t>
            </a:r>
            <a:r>
              <a:rPr lang="en-US" u="sng" dirty="0" err="1" smtClean="0"/>
              <a:t>aralelogram</a:t>
            </a:r>
            <a:r>
              <a:rPr lang="ro-RO" u="sng" dirty="0" smtClean="0"/>
              <a:t>ului</a:t>
            </a:r>
            <a:endParaRPr lang="en-US" u="sng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086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95600" y="48387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b=</a:t>
            </a:r>
            <a:r>
              <a:rPr lang="en-US" dirty="0" err="1" smtClean="0"/>
              <a:t>baza</a:t>
            </a:r>
            <a:endParaRPr lang="en-US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77000" y="2971800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h=</a:t>
            </a:r>
            <a:r>
              <a:rPr lang="ro-RO" dirty="0" smtClean="0"/>
              <a:t>înălțime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219200" y="1676400"/>
            <a:ext cx="5867400" cy="3048000"/>
          </a:xfrm>
          <a:prstGeom prst="parallelogram">
            <a:avLst>
              <a:gd name="adj" fmla="val 4812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Cum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calcula</a:t>
            </a:r>
            <a:r>
              <a:rPr lang="en-US" dirty="0"/>
              <a:t> </a:t>
            </a:r>
            <a:endParaRPr lang="ro-RO" dirty="0"/>
          </a:p>
          <a:p>
            <a:pPr algn="ctr"/>
            <a:r>
              <a:rPr lang="en-US" dirty="0"/>
              <a:t>aria </a:t>
            </a:r>
            <a:r>
              <a:rPr lang="en-US" dirty="0" err="1"/>
              <a:t>paralelogramului</a:t>
            </a:r>
            <a:r>
              <a:rPr lang="en-US" dirty="0"/>
              <a:t>?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5486400" y="61722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b="1" dirty="0" smtClean="0">
                <a:solidFill>
                  <a:srgbClr val="FF0000"/>
                </a:solidFill>
              </a:rPr>
              <a:t>Lipim aici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25" name="Line 15"/>
          <p:cNvSpPr>
            <a:spLocks noChangeShapeType="1"/>
          </p:cNvSpPr>
          <p:nvPr/>
        </p:nvSpPr>
        <p:spPr bwMode="auto">
          <a:xfrm flipV="1">
            <a:off x="70866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AutoShape 13"/>
          <p:cNvSpPr>
            <a:spLocks noChangeArrowheads="1"/>
          </p:cNvSpPr>
          <p:nvPr/>
        </p:nvSpPr>
        <p:spPr bwMode="auto">
          <a:xfrm flipH="1">
            <a:off x="1231900" y="1676400"/>
            <a:ext cx="1447800" cy="3048000"/>
          </a:xfrm>
          <a:prstGeom prst="rtTriangl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206500" y="1676400"/>
            <a:ext cx="5867400" cy="3067050"/>
            <a:chOff x="760" y="1056"/>
            <a:chExt cx="3696" cy="1932"/>
          </a:xfrm>
        </p:grpSpPr>
        <p:sp>
          <p:nvSpPr>
            <p:cNvPr id="5133" name="AutoShape 10"/>
            <p:cNvSpPr>
              <a:spLocks noChangeArrowheads="1"/>
            </p:cNvSpPr>
            <p:nvPr/>
          </p:nvSpPr>
          <p:spPr bwMode="auto">
            <a:xfrm flipH="1">
              <a:off x="760" y="1068"/>
              <a:ext cx="912" cy="1920"/>
            </a:xfrm>
            <a:prstGeom prst="rt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AutoShape 11"/>
            <p:cNvSpPr>
              <a:spLocks noChangeArrowheads="1"/>
            </p:cNvSpPr>
            <p:nvPr/>
          </p:nvSpPr>
          <p:spPr bwMode="auto">
            <a:xfrm flipH="1">
              <a:off x="3544" y="1056"/>
              <a:ext cx="912" cy="19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9" name="Line 17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 flipH="1">
            <a:off x="2743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Text Box 20"/>
          <p:cNvSpPr txBox="1">
            <a:spLocks noChangeArrowheads="1"/>
          </p:cNvSpPr>
          <p:nvPr/>
        </p:nvSpPr>
        <p:spPr bwMode="auto">
          <a:xfrm>
            <a:off x="4227378" y="4844534"/>
            <a:ext cx="12241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b=</a:t>
            </a:r>
            <a:r>
              <a:rPr lang="en-US" dirty="0" err="1" smtClean="0"/>
              <a:t>ba</a:t>
            </a:r>
            <a:r>
              <a:rPr lang="ro-RO" dirty="0" smtClean="0"/>
              <a:t>za</a:t>
            </a:r>
            <a:endParaRPr lang="en-US" dirty="0"/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h=</a:t>
            </a:r>
            <a:r>
              <a:rPr lang="ro-RO" dirty="0" smtClean="0"/>
              <a:t>înălțime</a:t>
            </a:r>
            <a:endParaRPr lang="en-US" dirty="0"/>
          </a:p>
        </p:txBody>
      </p:sp>
      <p:sp>
        <p:nvSpPr>
          <p:cNvPr id="20" name="Title 13"/>
          <p:cNvSpPr>
            <a:spLocks noGrp="1"/>
          </p:cNvSpPr>
          <p:nvPr>
            <p:ph type="title"/>
          </p:nvPr>
        </p:nvSpPr>
        <p:spPr>
          <a:xfrm>
            <a:off x="2791337" y="299635"/>
            <a:ext cx="4383222" cy="4675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o-RO" sz="2800" dirty="0" smtClean="0"/>
              <a:t>Avem acum un dreptunghi!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58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-819472"/>
            <a:ext cx="2520280" cy="1368152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solidFill>
                  <a:srgbClr val="92D050"/>
                </a:solidFill>
              </a:rPr>
              <a:t>Perimetr</a:t>
            </a:r>
            <a:r>
              <a:rPr lang="ro-RO" sz="3600" b="1" u="sng" dirty="0" smtClean="0">
                <a:solidFill>
                  <a:srgbClr val="92D050"/>
                </a:solidFill>
              </a:rPr>
              <a:t>ul</a:t>
            </a:r>
            <a:endParaRPr lang="en-US" sz="3600" b="1" u="sng" dirty="0">
              <a:solidFill>
                <a:srgbClr val="92D050"/>
              </a:solidFill>
            </a:endParaRPr>
          </a:p>
        </p:txBody>
      </p:sp>
      <p:pic>
        <p:nvPicPr>
          <p:cNvPr id="13" name="Picture 9" descr="http://www.bbc.co.uk/staticarchive/0040d1ae0028939e4a5aa692a6fbd6f8cc7cb35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1077"/>
            <a:ext cx="4038600" cy="4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29"/>
          <p:cNvSpPr txBox="1">
            <a:spLocks noChangeArrowheads="1"/>
          </p:cNvSpPr>
          <p:nvPr/>
        </p:nvSpPr>
        <p:spPr bwMode="auto">
          <a:xfrm>
            <a:off x="4988702" y="2666702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 dirty="0" smtClean="0"/>
              <a:t>P </a:t>
            </a:r>
            <a:r>
              <a:rPr lang="en-US" altLang="en-US" sz="2400" b="1" dirty="0"/>
              <a:t>=</a:t>
            </a:r>
          </a:p>
        </p:txBody>
      </p:sp>
      <p:sp>
        <p:nvSpPr>
          <p:cNvPr id="15" name="TextBox 131"/>
          <p:cNvSpPr txBox="1">
            <a:spLocks noChangeArrowheads="1"/>
          </p:cNvSpPr>
          <p:nvPr/>
        </p:nvSpPr>
        <p:spPr bwMode="auto">
          <a:xfrm>
            <a:off x="5566304" y="2667000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 dirty="0"/>
              <a:t>5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+ </a:t>
            </a:r>
            <a:r>
              <a:rPr lang="en-US" altLang="en-US" sz="2400" b="1" dirty="0" smtClean="0"/>
              <a:t>5 </a:t>
            </a:r>
            <a:r>
              <a:rPr lang="en-US" altLang="en-US" sz="2400" b="1" dirty="0"/>
              <a:t>+ </a:t>
            </a:r>
            <a:r>
              <a:rPr lang="en-US" altLang="en-US" sz="2400" b="1" dirty="0" smtClean="0"/>
              <a:t>3 </a:t>
            </a:r>
            <a:r>
              <a:rPr lang="en-US" altLang="en-US" sz="2400" b="1" dirty="0"/>
              <a:t>+ </a:t>
            </a:r>
            <a:r>
              <a:rPr lang="en-US" altLang="en-US" sz="2400" b="1" dirty="0" smtClean="0"/>
              <a:t>3+ 2+ 2</a:t>
            </a:r>
            <a:endParaRPr lang="en-US" altLang="en-US" sz="2400" b="1" dirty="0"/>
          </a:p>
        </p:txBody>
      </p:sp>
      <p:sp>
        <p:nvSpPr>
          <p:cNvPr id="16" name="TextBox 132"/>
          <p:cNvSpPr txBox="1">
            <a:spLocks noChangeArrowheads="1"/>
          </p:cNvSpPr>
          <p:nvPr/>
        </p:nvSpPr>
        <p:spPr bwMode="auto">
          <a:xfrm>
            <a:off x="5278511" y="3136752"/>
            <a:ext cx="210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2400" b="1" dirty="0"/>
              <a:t>=</a:t>
            </a:r>
            <a:r>
              <a:rPr lang="en-US" altLang="en-US" sz="2400" b="1" dirty="0">
                <a:solidFill>
                  <a:srgbClr val="FF0000"/>
                </a:solidFill>
              </a:rPr>
              <a:t> 20cm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81745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Calculați perimetrul formei.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990600" y="1752600"/>
            <a:ext cx="4419600" cy="304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RO" dirty="0" smtClean="0"/>
              <a:t>Aria paralelogramului este de fapt </a:t>
            </a:r>
          </a:p>
          <a:p>
            <a:pPr algn="ctr"/>
            <a:r>
              <a:rPr lang="ro-RO" dirty="0" smtClean="0"/>
              <a:t>aria dreptunghiului format!</a:t>
            </a:r>
            <a:endParaRPr lang="en-US" dirty="0"/>
          </a:p>
        </p:txBody>
      </p:sp>
      <p:sp>
        <p:nvSpPr>
          <p:cNvPr id="6150" name="Line 18"/>
          <p:cNvSpPr>
            <a:spLocks noChangeShapeType="1"/>
          </p:cNvSpPr>
          <p:nvPr/>
        </p:nvSpPr>
        <p:spPr bwMode="auto">
          <a:xfrm flipH="1">
            <a:off x="57912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5486400" y="3048000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h=</a:t>
            </a:r>
            <a:r>
              <a:rPr lang="ro-RO" dirty="0" smtClean="0"/>
              <a:t>înălțime</a:t>
            </a:r>
            <a:endParaRPr lang="en-US" dirty="0"/>
          </a:p>
        </p:txBody>
      </p:sp>
      <p:sp>
        <p:nvSpPr>
          <p:cNvPr id="6152" name="Line 25"/>
          <p:cNvSpPr>
            <a:spLocks noChangeShapeType="1"/>
          </p:cNvSpPr>
          <p:nvPr/>
        </p:nvSpPr>
        <p:spPr bwMode="auto">
          <a:xfrm flipH="1">
            <a:off x="1066800" y="51054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Text Box 26"/>
          <p:cNvSpPr txBox="1">
            <a:spLocks noChangeArrowheads="1"/>
          </p:cNvSpPr>
          <p:nvPr/>
        </p:nvSpPr>
        <p:spPr bwMode="auto">
          <a:xfrm>
            <a:off x="2667000" y="4920734"/>
            <a:ext cx="1219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b=</a:t>
            </a:r>
            <a:r>
              <a:rPr lang="en-US" dirty="0" err="1" smtClean="0"/>
              <a:t>ba</a:t>
            </a:r>
            <a:r>
              <a:rPr lang="ro-RO" dirty="0" smtClean="0"/>
              <a:t>za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9901" y="5333256"/>
            <a:ext cx="257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solidFill>
                  <a:srgbClr val="FF0000"/>
                </a:solidFill>
              </a:rPr>
              <a:t>Baza = Lungime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2167" y="2799546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solidFill>
                  <a:srgbClr val="FF0000"/>
                </a:solidFill>
              </a:rPr>
              <a:t>Înălțime = </a:t>
            </a:r>
          </a:p>
          <a:p>
            <a:r>
              <a:rPr lang="ro-RO" sz="2800" b="1" dirty="0" smtClean="0">
                <a:solidFill>
                  <a:srgbClr val="FF0000"/>
                </a:solidFill>
              </a:rPr>
              <a:t>Lățime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2791337" y="299635"/>
            <a:ext cx="4383222" cy="4675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o-RO" sz="2800" dirty="0" smtClean="0"/>
              <a:t>Avem acum un dreptunghi!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24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667000" y="1676400"/>
            <a:ext cx="4419600" cy="304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Ar</a:t>
            </a:r>
            <a:r>
              <a:rPr lang="ro-RO" dirty="0" smtClean="0"/>
              <a:t>i</a:t>
            </a:r>
            <a:r>
              <a:rPr lang="en-US" dirty="0" smtClean="0"/>
              <a:t>a</a:t>
            </a:r>
            <a:r>
              <a:rPr lang="ro-RO" baseline="-25000" dirty="0" smtClean="0"/>
              <a:t>dr</a:t>
            </a:r>
            <a:r>
              <a:rPr lang="en-US" baseline="-25000" dirty="0" smtClean="0"/>
              <a:t>e</a:t>
            </a:r>
            <a:r>
              <a:rPr lang="ro-RO" baseline="-25000" dirty="0" smtClean="0"/>
              <a:t>ptunghi format</a:t>
            </a:r>
            <a:r>
              <a:rPr lang="en-US" dirty="0" smtClean="0"/>
              <a:t>= </a:t>
            </a:r>
            <a:r>
              <a:rPr lang="en-US" dirty="0" err="1" smtClean="0"/>
              <a:t>ba</a:t>
            </a:r>
            <a:r>
              <a:rPr lang="ro-RO" dirty="0" smtClean="0"/>
              <a:t>za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ro-RO" dirty="0" smtClean="0"/>
              <a:t>înălțimea</a:t>
            </a:r>
            <a:endParaRPr lang="en-US" dirty="0"/>
          </a:p>
          <a:p>
            <a:pPr algn="ctr"/>
            <a:endParaRPr lang="en-US" sz="1600" dirty="0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Line 19"/>
          <p:cNvSpPr>
            <a:spLocks noChangeShapeType="1"/>
          </p:cNvSpPr>
          <p:nvPr/>
        </p:nvSpPr>
        <p:spPr bwMode="auto">
          <a:xfrm flipH="1">
            <a:off x="2743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4419600" y="4800600"/>
            <a:ext cx="1600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b=</a:t>
            </a:r>
            <a:r>
              <a:rPr lang="en-US" dirty="0" err="1" smtClean="0"/>
              <a:t>ba</a:t>
            </a:r>
            <a:r>
              <a:rPr lang="ro-RO" dirty="0" smtClean="0"/>
              <a:t>za</a:t>
            </a:r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81000" y="10332"/>
            <a:ext cx="8229600" cy="1143000"/>
          </a:xfrm>
        </p:spPr>
        <p:txBody>
          <a:bodyPr/>
          <a:lstStyle/>
          <a:p>
            <a:r>
              <a:rPr lang="en-US" u="sng" dirty="0" err="1" smtClean="0"/>
              <a:t>Ar</a:t>
            </a:r>
            <a:r>
              <a:rPr lang="ro-RO" u="sng" dirty="0" smtClean="0"/>
              <a:t>i</a:t>
            </a:r>
            <a:r>
              <a:rPr lang="en-US" u="sng" dirty="0" smtClean="0"/>
              <a:t>a </a:t>
            </a:r>
            <a:r>
              <a:rPr lang="ro-RO" u="sng" dirty="0" smtClean="0"/>
              <a:t>p</a:t>
            </a:r>
            <a:r>
              <a:rPr lang="en-US" u="sng" dirty="0" err="1" smtClean="0"/>
              <a:t>aralelogram</a:t>
            </a:r>
            <a:r>
              <a:rPr lang="ro-RO" u="sng" dirty="0" smtClean="0"/>
              <a:t>ului</a:t>
            </a:r>
            <a:endParaRPr lang="en-US" u="sng" dirty="0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239000" y="3015734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h=</a:t>
            </a:r>
            <a:r>
              <a:rPr lang="ro-RO" dirty="0" smtClean="0"/>
              <a:t>înălțime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219200" y="1676400"/>
            <a:ext cx="5867400" cy="3048000"/>
          </a:xfrm>
          <a:prstGeom prst="parallelogram">
            <a:avLst>
              <a:gd name="adj" fmla="val 4812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Ar</a:t>
            </a:r>
            <a:r>
              <a:rPr lang="ro-RO" dirty="0" smtClean="0"/>
              <a:t>i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paralelogram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ba</a:t>
            </a:r>
            <a:r>
              <a:rPr lang="ro-RO" dirty="0" smtClean="0"/>
              <a:t>za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ro-RO" dirty="0" smtClean="0"/>
              <a:t>înăl</a:t>
            </a:r>
            <a:r>
              <a:rPr lang="en-US" dirty="0" smtClean="0"/>
              <a:t>t</a:t>
            </a:r>
            <a:r>
              <a:rPr lang="ro-RO" dirty="0" smtClean="0"/>
              <a:t>ime</a:t>
            </a:r>
            <a:endParaRPr lang="en-US" dirty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b=</a:t>
            </a:r>
            <a:r>
              <a:rPr lang="en-US" dirty="0" err="1" smtClean="0"/>
              <a:t>ba</a:t>
            </a:r>
            <a:r>
              <a:rPr lang="ro-RO" dirty="0" smtClean="0"/>
              <a:t>za</a:t>
            </a:r>
            <a:endParaRPr lang="en-US" dirty="0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/>
              <a:t>h=</a:t>
            </a:r>
            <a:r>
              <a:rPr lang="ro-RO" dirty="0"/>
              <a:t>înăl</a:t>
            </a:r>
            <a:r>
              <a:rPr lang="en-US" dirty="0"/>
              <a:t>t</a:t>
            </a:r>
            <a:r>
              <a:rPr lang="ro-RO" dirty="0"/>
              <a:t>ime</a:t>
            </a:r>
            <a:endParaRPr lang="en-US" dirty="0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381000" y="10332"/>
            <a:ext cx="8229600" cy="1143000"/>
          </a:xfrm>
        </p:spPr>
        <p:txBody>
          <a:bodyPr/>
          <a:lstStyle/>
          <a:p>
            <a:r>
              <a:rPr lang="en-US" u="sng" dirty="0" err="1" smtClean="0"/>
              <a:t>Ar</a:t>
            </a:r>
            <a:r>
              <a:rPr lang="ro-RO" u="sng" dirty="0" smtClean="0"/>
              <a:t>i</a:t>
            </a:r>
            <a:r>
              <a:rPr lang="en-US" u="sng" dirty="0" smtClean="0"/>
              <a:t>a </a:t>
            </a:r>
            <a:r>
              <a:rPr lang="ro-RO" u="sng" dirty="0" smtClean="0"/>
              <a:t>p</a:t>
            </a:r>
            <a:r>
              <a:rPr lang="en-US" u="sng" dirty="0" err="1" smtClean="0"/>
              <a:t>aralelogram</a:t>
            </a:r>
            <a:r>
              <a:rPr lang="ro-RO" u="sng" dirty="0" smtClean="0"/>
              <a:t>ului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460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59832" y="2348880"/>
            <a:ext cx="5867400" cy="3581400"/>
            <a:chOff x="1219200" y="1676400"/>
            <a:chExt cx="5867400" cy="3581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218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9221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Text Box 8"/>
            <p:cNvSpPr txBox="1">
              <a:spLocks noChangeArrowheads="1"/>
            </p:cNvSpPr>
            <p:nvPr/>
          </p:nvSpPr>
          <p:spPr bwMode="auto">
            <a:xfrm>
              <a:off x="2590800" y="4800600"/>
              <a:ext cx="16002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9223" name="Group 2"/>
            <p:cNvGrpSpPr>
              <a:grpSpLocks/>
            </p:cNvGrpSpPr>
            <p:nvPr/>
          </p:nvGrpSpPr>
          <p:grpSpPr bwMode="auto">
            <a:xfrm>
              <a:off x="5148064" y="1700808"/>
              <a:ext cx="936104" cy="3048000"/>
              <a:chOff x="7383016" y="1676400"/>
              <a:chExt cx="936104" cy="3048000"/>
            </a:xfrm>
            <a:grpFill/>
          </p:grpSpPr>
          <p:sp>
            <p:nvSpPr>
              <p:cNvPr id="9224" name="Line 4"/>
              <p:cNvSpPr>
                <a:spLocks noChangeShapeType="1"/>
              </p:cNvSpPr>
              <p:nvPr/>
            </p:nvSpPr>
            <p:spPr bwMode="auto">
              <a:xfrm flipH="1">
                <a:off x="7848600" y="1676400"/>
                <a:ext cx="0" cy="3048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Text Box 10"/>
              <p:cNvSpPr txBox="1">
                <a:spLocks noChangeArrowheads="1"/>
              </p:cNvSpPr>
              <p:nvPr/>
            </p:nvSpPr>
            <p:spPr bwMode="auto">
              <a:xfrm>
                <a:off x="7383016" y="2971800"/>
                <a:ext cx="936104" cy="457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667625" y="4508500"/>
                <a:ext cx="180975" cy="2159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76451" y="1109544"/>
                <a:ext cx="3974232" cy="1447799"/>
              </a:xfrm>
              <a:solidFill>
                <a:srgbClr val="FFC000"/>
              </a:solidFill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o-RO" sz="2400" b="1" dirty="0" smtClean="0"/>
                  <a:t>De reținut:</a:t>
                </a:r>
              </a:p>
              <a:p>
                <a:pPr marL="0" indent="0">
                  <a:buNone/>
                </a:pPr>
                <a:r>
                  <a:rPr lang="en-US" sz="2400" b="1" dirty="0" err="1" smtClean="0"/>
                  <a:t>Ar</a:t>
                </a:r>
                <a:r>
                  <a:rPr lang="ro-RO" sz="2400" b="1" dirty="0" smtClean="0"/>
                  <a:t>ie</a:t>
                </a:r>
                <a:r>
                  <a:rPr lang="ro-RO" sz="2400" b="1" baseline="-25000" dirty="0" smtClean="0"/>
                  <a:t>paralelogram</a:t>
                </a:r>
                <a:r>
                  <a:rPr lang="en-US" sz="2400" b="1" dirty="0" smtClean="0"/>
                  <a:t> =</a:t>
                </a:r>
                <a:r>
                  <a:rPr lang="ro-RO" sz="2400" b="1" dirty="0" smtClean="0"/>
                  <a:t> baza x înălțimea</a:t>
                </a: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A = b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/>
                  <a:t>h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76451" y="1109544"/>
                <a:ext cx="3974232" cy="1447799"/>
              </a:xfrm>
              <a:blipFill rotWithShape="0">
                <a:blip r:embed="rId2"/>
                <a:stretch>
                  <a:fillRect l="-1994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10332"/>
            <a:ext cx="8229600" cy="1143000"/>
          </a:xfrm>
        </p:spPr>
        <p:txBody>
          <a:bodyPr/>
          <a:lstStyle/>
          <a:p>
            <a:r>
              <a:rPr lang="en-US" u="sng" dirty="0" err="1" smtClean="0"/>
              <a:t>Ar</a:t>
            </a:r>
            <a:r>
              <a:rPr lang="ro-RO" u="sng" dirty="0" smtClean="0"/>
              <a:t>i</a:t>
            </a:r>
            <a:r>
              <a:rPr lang="en-US" u="sng" dirty="0" smtClean="0"/>
              <a:t>a </a:t>
            </a:r>
            <a:r>
              <a:rPr lang="ro-RO" u="sng" dirty="0" smtClean="0"/>
              <a:t>p</a:t>
            </a:r>
            <a:r>
              <a:rPr lang="en-US" u="sng" dirty="0" err="1" smtClean="0"/>
              <a:t>aralelogram</a:t>
            </a:r>
            <a:r>
              <a:rPr lang="ro-RO" u="sng" dirty="0" smtClean="0"/>
              <a:t>ului</a:t>
            </a:r>
            <a:endParaRPr lang="en-US" u="sng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312744" y="2373288"/>
            <a:ext cx="180975" cy="21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1" y="3472041"/>
            <a:ext cx="2173152" cy="17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0"/>
          <p:cNvSpPr txBox="1">
            <a:spLocks noChangeArrowheads="1"/>
          </p:cNvSpPr>
          <p:nvPr/>
        </p:nvSpPr>
        <p:spPr bwMode="auto">
          <a:xfrm>
            <a:off x="392112" y="161926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>
                <a:solidFill>
                  <a:srgbClr val="FF0000"/>
                </a:solidFill>
              </a:rPr>
              <a:t>EX</a:t>
            </a:r>
            <a:r>
              <a:rPr lang="ro-RO" altLang="en-US" sz="2400" b="1" u="sng" dirty="0">
                <a:solidFill>
                  <a:srgbClr val="FF0000"/>
                </a:solidFill>
              </a:rPr>
              <a:t>E</a:t>
            </a:r>
            <a:r>
              <a:rPr lang="en-GB" altLang="en-US" sz="2400" b="1" u="sng" dirty="0" smtClean="0">
                <a:solidFill>
                  <a:srgbClr val="FF0000"/>
                </a:solidFill>
              </a:rPr>
              <a:t>MPL</a:t>
            </a:r>
            <a:r>
              <a:rPr lang="ro-RO" altLang="en-US" sz="2400" b="1" u="sng" dirty="0" smtClean="0">
                <a:solidFill>
                  <a:srgbClr val="FF0000"/>
                </a:solidFill>
              </a:rPr>
              <a:t>U</a:t>
            </a:r>
            <a:endParaRPr lang="en-GB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197" name="TextBox 41"/>
          <p:cNvSpPr txBox="1">
            <a:spLocks noChangeArrowheads="1"/>
          </p:cNvSpPr>
          <p:nvPr/>
        </p:nvSpPr>
        <p:spPr bwMode="auto">
          <a:xfrm>
            <a:off x="321940" y="1562531"/>
            <a:ext cx="5000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000" dirty="0" smtClean="0"/>
              <a:t>Calculați aria paralelogramului.  </a:t>
            </a:r>
            <a:endParaRPr lang="en-US" altLang="en-US" sz="2000" dirty="0"/>
          </a:p>
        </p:txBody>
      </p:sp>
      <p:sp>
        <p:nvSpPr>
          <p:cNvPr id="43" name="Parallelogram 42"/>
          <p:cNvSpPr/>
          <p:nvPr/>
        </p:nvSpPr>
        <p:spPr>
          <a:xfrm>
            <a:off x="5562600" y="1328435"/>
            <a:ext cx="2673350" cy="1268412"/>
          </a:xfrm>
          <a:prstGeom prst="parallelogram">
            <a:avLst/>
          </a:prstGeom>
          <a:solidFill>
            <a:srgbClr val="00B050">
              <a:alpha val="42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562600" y="2731785"/>
            <a:ext cx="236378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46"/>
          <p:cNvSpPr txBox="1">
            <a:spLocks noChangeArrowheads="1"/>
          </p:cNvSpPr>
          <p:nvPr/>
        </p:nvSpPr>
        <p:spPr bwMode="auto">
          <a:xfrm>
            <a:off x="6380162" y="2661935"/>
            <a:ext cx="982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11cm</a:t>
            </a:r>
          </a:p>
        </p:txBody>
      </p:sp>
      <p:cxnSp>
        <p:nvCxnSpPr>
          <p:cNvPr id="132" name="Straight Arrow Connector 131"/>
          <p:cNvCxnSpPr>
            <a:endCxn id="43" idx="3"/>
          </p:cNvCxnSpPr>
          <p:nvPr/>
        </p:nvCxnSpPr>
        <p:spPr>
          <a:xfrm>
            <a:off x="6719887" y="1328435"/>
            <a:ext cx="20638" cy="12684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135"/>
          <p:cNvSpPr txBox="1">
            <a:spLocks noChangeArrowheads="1"/>
          </p:cNvSpPr>
          <p:nvPr/>
        </p:nvSpPr>
        <p:spPr bwMode="auto">
          <a:xfrm>
            <a:off x="6704012" y="1787222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5cm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5427662" y="1268110"/>
            <a:ext cx="358775" cy="13652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137"/>
          <p:cNvSpPr txBox="1">
            <a:spLocks noChangeArrowheads="1"/>
          </p:cNvSpPr>
          <p:nvPr/>
        </p:nvSpPr>
        <p:spPr bwMode="auto">
          <a:xfrm>
            <a:off x="5040312" y="1720547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7cm</a:t>
            </a:r>
          </a:p>
        </p:txBody>
      </p:sp>
      <p:sp>
        <p:nvSpPr>
          <p:cNvPr id="169" name="TextBox 17"/>
          <p:cNvSpPr txBox="1">
            <a:spLocks noChangeArrowheads="1"/>
          </p:cNvSpPr>
          <p:nvPr/>
        </p:nvSpPr>
        <p:spPr bwMode="auto">
          <a:xfrm>
            <a:off x="358775" y="4094138"/>
            <a:ext cx="4387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 smtClean="0">
                <a:solidFill>
                  <a:srgbClr val="FF0000"/>
                </a:solidFill>
              </a:rPr>
              <a:t>A</a:t>
            </a:r>
            <a:r>
              <a:rPr lang="ro-RO" altLang="en-US" sz="2400" b="1" baseline="-25000" dirty="0" smtClean="0">
                <a:solidFill>
                  <a:srgbClr val="FF0000"/>
                </a:solidFill>
              </a:rPr>
              <a:t>paralelogram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=</a:t>
            </a:r>
            <a:r>
              <a:rPr lang="ro-RO" altLang="en-US" sz="2400" b="1" dirty="0" smtClean="0">
                <a:solidFill>
                  <a:srgbClr val="FF0000"/>
                </a:solidFill>
              </a:rPr>
              <a:t> 11 x 5 = 55 cm</a:t>
            </a:r>
            <a:r>
              <a:rPr lang="ro-RO" altLang="en-US" sz="2400" b="1" baseline="30000" dirty="0" smtClean="0">
                <a:solidFill>
                  <a:srgbClr val="FF0000"/>
                </a:solidFill>
              </a:rPr>
              <a:t>2</a:t>
            </a:r>
            <a:endParaRPr lang="en-GB" altLang="en-US" sz="24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610" y="3085360"/>
                <a:ext cx="1386918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A = </a:t>
                </a:r>
                <a:r>
                  <a:rPr lang="en-US" sz="2800" b="1" dirty="0" smtClean="0"/>
                  <a:t>b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 smtClean="0"/>
                  <a:t>h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10" y="3085360"/>
                <a:ext cx="138691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9251" t="-10465" r="-793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0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304800" y="228600"/>
            <a:ext cx="839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800" b="1" u="sng" dirty="0" smtClean="0">
                <a:solidFill>
                  <a:srgbClr val="C00000"/>
                </a:solidFill>
              </a:rPr>
              <a:t>Calculați aria paralelogramelor de mai jos:</a:t>
            </a:r>
            <a:endParaRPr lang="en-US" altLang="en-US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8" y="1143000"/>
            <a:ext cx="7762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019175"/>
            <a:ext cx="7762875" cy="5486400"/>
          </a:xfrm>
          <a:prstGeom prst="rect">
            <a:avLst/>
          </a:prstGeom>
        </p:spPr>
      </p:pic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06387" y="110897"/>
            <a:ext cx="839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800" b="1" u="sng" dirty="0" smtClean="0">
                <a:solidFill>
                  <a:srgbClr val="C00000"/>
                </a:solidFill>
              </a:rPr>
              <a:t>Răspunsuri:</a:t>
            </a:r>
            <a:endParaRPr lang="en-US" altLang="en-US" sz="2800" u="sng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074863" y="1301750"/>
            <a:ext cx="91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24 cm²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689475" y="1382713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56 cm²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339013" y="1277938"/>
            <a:ext cx="91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24 cm²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887538" y="3363913"/>
            <a:ext cx="91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15 cm²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876800" y="3516313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36 cm²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6999288" y="37623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80 cm²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2473325" y="5099050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40 cm²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5392738" y="4959350"/>
            <a:ext cx="1042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144 cm²</a:t>
            </a:r>
          </a:p>
        </p:txBody>
      </p:sp>
    </p:spTree>
    <p:extLst>
      <p:ext uri="{BB962C8B-B14F-4D97-AF65-F5344CB8AC3E}">
        <p14:creationId xmlns:p14="http://schemas.microsoft.com/office/powerpoint/2010/main" val="24750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57400" y="3505200"/>
            <a:ext cx="4796662" cy="2545148"/>
            <a:chOff x="589199" y="1651993"/>
            <a:chExt cx="6497401" cy="360580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218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9221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Text Box 8"/>
            <p:cNvSpPr txBox="1">
              <a:spLocks noChangeArrowheads="1"/>
            </p:cNvSpPr>
            <p:nvPr/>
          </p:nvSpPr>
          <p:spPr bwMode="auto">
            <a:xfrm>
              <a:off x="2590800" y="4800600"/>
              <a:ext cx="16002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9223" name="Group 2"/>
            <p:cNvGrpSpPr>
              <a:grpSpLocks/>
            </p:cNvGrpSpPr>
            <p:nvPr/>
          </p:nvGrpSpPr>
          <p:grpSpPr bwMode="auto">
            <a:xfrm>
              <a:off x="589199" y="1651993"/>
              <a:ext cx="1868617" cy="3072406"/>
              <a:chOff x="2824151" y="1627585"/>
              <a:chExt cx="1868617" cy="3072406"/>
            </a:xfrm>
            <a:grpFill/>
          </p:grpSpPr>
          <p:sp>
            <p:nvSpPr>
              <p:cNvPr id="9224" name="Line 4"/>
              <p:cNvSpPr>
                <a:spLocks noChangeShapeType="1"/>
              </p:cNvSpPr>
              <p:nvPr/>
            </p:nvSpPr>
            <p:spPr bwMode="auto">
              <a:xfrm flipH="1">
                <a:off x="3247717" y="1627585"/>
                <a:ext cx="1445051" cy="3072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Text Box 10"/>
              <p:cNvSpPr txBox="1">
                <a:spLocks noChangeArrowheads="1"/>
              </p:cNvSpPr>
              <p:nvPr/>
            </p:nvSpPr>
            <p:spPr bwMode="auto">
              <a:xfrm>
                <a:off x="2824151" y="2557436"/>
                <a:ext cx="936104" cy="52324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 smtClean="0"/>
                  <a:t>a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948950"/>
                <a:ext cx="8534400" cy="163121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o-RO" sz="2000" dirty="0" smtClean="0"/>
                  <a:t>OBS:</a:t>
                </a:r>
              </a:p>
              <a:p>
                <a:r>
                  <a:rPr lang="ro-RO" sz="2000" dirty="0" smtClean="0"/>
                  <a:t>Aria paralelogramului se poate calcula și în funcție de două laturi consecutive și unghiul ascuțit dintre ele astfel:</a:t>
                </a:r>
              </a:p>
              <a:p>
                <a:endParaRPr lang="ro-RO" sz="2000" dirty="0"/>
              </a:p>
              <a:p>
                <a:r>
                  <a:rPr lang="ro-RO" sz="2000" dirty="0" smtClean="0"/>
                  <a:t>Aria</a:t>
                </a:r>
                <a:r>
                  <a:rPr lang="ro-RO" sz="2000" baseline="-25000" dirty="0" smtClean="0"/>
                  <a:t>paralelogram</a:t>
                </a:r>
                <a:r>
                  <a:rPr lang="ro-RO" sz="2000" dirty="0" smtClean="0"/>
                  <a:t> = ab sin</a:t>
                </a:r>
                <a14:m>
                  <m:oMath xmlns:m="http://schemas.openxmlformats.org/officeDocument/2006/math">
                    <m:r>
                      <a:rPr lang="ro-R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o-RO" sz="2000" dirty="0" smtClean="0"/>
                  <a:t> </a:t>
                </a:r>
                <a:r>
                  <a:rPr lang="ro-RO" sz="2000" baseline="-25000" dirty="0" smtClean="0"/>
                  <a:t> </a:t>
                </a:r>
                <a:endParaRPr lang="en-US" sz="200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48950"/>
                <a:ext cx="8534400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786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2217695" y="5245838"/>
            <a:ext cx="914400" cy="856021"/>
          </a:xfrm>
          <a:prstGeom prst="arc">
            <a:avLst>
              <a:gd name="adj1" fmla="val 16618208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6962" y="5245838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62" y="5245838"/>
                <a:ext cx="19774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3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0"/>
          <p:cNvSpPr txBox="1">
            <a:spLocks noChangeArrowheads="1"/>
          </p:cNvSpPr>
          <p:nvPr/>
        </p:nvSpPr>
        <p:spPr bwMode="auto">
          <a:xfrm>
            <a:off x="392112" y="161926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 smtClean="0">
                <a:solidFill>
                  <a:srgbClr val="FF0000"/>
                </a:solidFill>
              </a:rPr>
              <a:t>EX</a:t>
            </a:r>
            <a:r>
              <a:rPr lang="ro-RO" altLang="en-US" sz="2400" b="1" u="sng" dirty="0">
                <a:solidFill>
                  <a:srgbClr val="FF0000"/>
                </a:solidFill>
              </a:rPr>
              <a:t>E</a:t>
            </a:r>
            <a:r>
              <a:rPr lang="en-GB" altLang="en-US" sz="2400" b="1" u="sng" dirty="0" smtClean="0">
                <a:solidFill>
                  <a:srgbClr val="FF0000"/>
                </a:solidFill>
              </a:rPr>
              <a:t>MPL</a:t>
            </a:r>
            <a:r>
              <a:rPr lang="ro-RO" altLang="en-US" sz="2400" b="1" u="sng" dirty="0" smtClean="0">
                <a:solidFill>
                  <a:srgbClr val="FF0000"/>
                </a:solidFill>
              </a:rPr>
              <a:t>U</a:t>
            </a:r>
            <a:endParaRPr lang="en-GB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197" name="TextBox 41"/>
          <p:cNvSpPr txBox="1">
            <a:spLocks noChangeArrowheads="1"/>
          </p:cNvSpPr>
          <p:nvPr/>
        </p:nvSpPr>
        <p:spPr bwMode="auto">
          <a:xfrm>
            <a:off x="321940" y="1562531"/>
            <a:ext cx="5000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2000" dirty="0" smtClean="0"/>
              <a:t>Calculați aria paralelogramului.  </a:t>
            </a:r>
            <a:endParaRPr lang="en-US" altLang="en-US" sz="2000" dirty="0"/>
          </a:p>
        </p:txBody>
      </p:sp>
      <p:sp>
        <p:nvSpPr>
          <p:cNvPr id="169" name="TextBox 17"/>
          <p:cNvSpPr txBox="1">
            <a:spLocks noChangeArrowheads="1"/>
          </p:cNvSpPr>
          <p:nvPr/>
        </p:nvSpPr>
        <p:spPr bwMode="auto">
          <a:xfrm>
            <a:off x="407610" y="4064304"/>
            <a:ext cx="5091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 smtClean="0"/>
              <a:t>A=</a:t>
            </a:r>
            <a:r>
              <a:rPr lang="ro-RO" altLang="en-US" sz="2400" dirty="0"/>
              <a:t> 4 x 7 x sin30</a:t>
            </a:r>
            <a:r>
              <a:rPr lang="ro-RO" altLang="en-US" sz="2400" dirty="0" smtClean="0"/>
              <a:t>° = 28 x      = 14cm</a:t>
            </a:r>
            <a:r>
              <a:rPr lang="ro-RO" altLang="en-US" sz="2400" baseline="30000" dirty="0" smtClean="0"/>
              <a:t>2</a:t>
            </a:r>
            <a:endParaRPr lang="en-GB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610" y="3085360"/>
                <a:ext cx="1962076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b="1" dirty="0"/>
                  <a:t>A </a:t>
                </a:r>
                <a:r>
                  <a:rPr lang="ro-RO" sz="2800" dirty="0"/>
                  <a:t>= ab sin</a:t>
                </a:r>
                <a14:m>
                  <m:oMath xmlns:m="http://schemas.openxmlformats.org/officeDocument/2006/math">
                    <m:r>
                      <a:rPr lang="ro-RO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o-RO" sz="2800" dirty="0"/>
                  <a:t> </a:t>
                </a:r>
                <a:r>
                  <a:rPr lang="ro-RO" sz="2800" baseline="-25000" dirty="0"/>
                  <a:t> 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10" y="3085360"/>
                <a:ext cx="196207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652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166573" y="1057091"/>
            <a:ext cx="3291627" cy="2103885"/>
            <a:chOff x="559401" y="1651993"/>
            <a:chExt cx="6527199" cy="4188727"/>
          </a:xfrm>
          <a:solidFill>
            <a:srgbClr val="92D050"/>
          </a:solidFill>
        </p:grpSpPr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590799" y="5105399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o-RO" dirty="0" smtClean="0"/>
                <a:t>7cm</a:t>
              </a:r>
              <a:endParaRPr lang="en-US" dirty="0"/>
            </a:p>
          </p:txBody>
        </p: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559401" y="1651993"/>
              <a:ext cx="1898415" cy="3072406"/>
              <a:chOff x="2794353" y="1627585"/>
              <a:chExt cx="1898415" cy="3072406"/>
            </a:xfrm>
            <a:grpFill/>
          </p:grpSpPr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 flipH="1">
                <a:off x="3247717" y="1627585"/>
                <a:ext cx="1445051" cy="3072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 smtClean="0"/>
                  <a:t>4cm</a:t>
                </a:r>
                <a:endParaRPr lang="en-US" dirty="0"/>
              </a:p>
            </p:txBody>
          </p:sp>
        </p:grpSp>
      </p:grpSp>
      <p:sp>
        <p:nvSpPr>
          <p:cNvPr id="20" name="Arc 19"/>
          <p:cNvSpPr/>
          <p:nvPr/>
        </p:nvSpPr>
        <p:spPr>
          <a:xfrm>
            <a:off x="5257800" y="2286465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01630" y="2203916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 smtClean="0"/>
              <a:t>30°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800" y="3956729"/>
                <a:ext cx="38100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56729"/>
                <a:ext cx="381000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7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46542" y="1529848"/>
            <a:ext cx="3062999" cy="2076659"/>
            <a:chOff x="1012764" y="1676400"/>
            <a:chExt cx="6073836" cy="4134521"/>
          </a:xfrm>
          <a:solidFill>
            <a:srgbClr val="92D050"/>
          </a:solidFill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219201" y="1676400"/>
              <a:ext cx="5867399" cy="3047999"/>
            </a:xfrm>
            <a:prstGeom prst="parallelogram">
              <a:avLst>
                <a:gd name="adj" fmla="val 102505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1089549" y="5019476"/>
              <a:ext cx="2643000" cy="3413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424167" y="5075600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4</a:t>
              </a:r>
              <a:r>
                <a:rPr lang="en-US" dirty="0" smtClean="0"/>
                <a:t> </a:t>
              </a:r>
              <a:r>
                <a:rPr lang="ro-RO" dirty="0" smtClean="0"/>
                <a:t>cm</a:t>
              </a:r>
              <a:endParaRPr lang="en-US" dirty="0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012764" y="1676400"/>
              <a:ext cx="3079762" cy="3047999"/>
              <a:chOff x="3247716" y="1651992"/>
              <a:chExt cx="3079762" cy="3047999"/>
            </a:xfrm>
            <a:grpFill/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H="1">
                <a:off x="3247716" y="1651992"/>
                <a:ext cx="3079762" cy="304799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710882" y="2235457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8</a:t>
                </a:r>
                <a:r>
                  <a:rPr lang="ro-RO" dirty="0" smtClean="0"/>
                  <a:t>cm</a:t>
                </a:r>
                <a:endParaRPr lang="en-US" dirty="0"/>
              </a:p>
            </p:txBody>
          </p:sp>
        </p:grpSp>
      </p:grpSp>
      <p:sp>
        <p:nvSpPr>
          <p:cNvPr id="10" name="Arc 9"/>
          <p:cNvSpPr/>
          <p:nvPr/>
        </p:nvSpPr>
        <p:spPr>
          <a:xfrm>
            <a:off x="809141" y="2746963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971" y="2664414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 smtClean="0"/>
              <a:t>30°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89914" y="1529848"/>
            <a:ext cx="3291627" cy="2103885"/>
            <a:chOff x="559401" y="1651993"/>
            <a:chExt cx="6527199" cy="418872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90799" y="5105399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7</a:t>
              </a:r>
              <a:r>
                <a:rPr lang="en-US" dirty="0" smtClean="0"/>
                <a:t> </a:t>
              </a:r>
              <a:r>
                <a:rPr lang="ro-RO" dirty="0" smtClean="0"/>
                <a:t>cm</a:t>
              </a:r>
              <a:endParaRPr lang="en-US" dirty="0"/>
            </a:p>
          </p:txBody>
        </p:sp>
        <p:grpSp>
          <p:nvGrpSpPr>
            <p:cNvPr id="16" name="Group 2"/>
            <p:cNvGrpSpPr>
              <a:grpSpLocks/>
            </p:cNvGrpSpPr>
            <p:nvPr/>
          </p:nvGrpSpPr>
          <p:grpSpPr bwMode="auto">
            <a:xfrm>
              <a:off x="559401" y="1651993"/>
              <a:ext cx="1898415" cy="3072406"/>
              <a:chOff x="2794353" y="1627585"/>
              <a:chExt cx="1898415" cy="3072406"/>
            </a:xfrm>
            <a:grpFill/>
          </p:grpSpPr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 flipH="1">
                <a:off x="3247717" y="1627585"/>
                <a:ext cx="1445051" cy="3072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/>
                  <a:t>6</a:t>
                </a:r>
                <a:r>
                  <a:rPr lang="ro-RO" dirty="0" smtClean="0"/>
                  <a:t>cm</a:t>
                </a:r>
                <a:endParaRPr lang="en-US" dirty="0"/>
              </a:p>
            </p:txBody>
          </p:sp>
        </p:grpSp>
      </p:grpSp>
      <p:sp>
        <p:nvSpPr>
          <p:cNvPr id="19" name="Arc 18"/>
          <p:cNvSpPr/>
          <p:nvPr/>
        </p:nvSpPr>
        <p:spPr>
          <a:xfrm>
            <a:off x="5381141" y="2759222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24971" y="2676673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6</a:t>
            </a:r>
            <a:r>
              <a:rPr lang="ro-RO" dirty="0" smtClean="0"/>
              <a:t>0°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3138" y="1172775"/>
            <a:ext cx="3593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90448" y="1245828"/>
            <a:ext cx="3593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4218" y="3866945"/>
            <a:ext cx="3465323" cy="1564962"/>
            <a:chOff x="1254719" y="670409"/>
            <a:chExt cx="6871634" cy="3115759"/>
          </a:xfrm>
          <a:solidFill>
            <a:srgbClr val="92D050"/>
          </a:solidFill>
        </p:grpSpPr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1254719" y="1676400"/>
              <a:ext cx="5831879" cy="2109767"/>
            </a:xfrm>
            <a:prstGeom prst="parallelogram">
              <a:avLst>
                <a:gd name="adj" fmla="val 48125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2272146" y="1381321"/>
              <a:ext cx="4863646" cy="2440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4725832" y="670409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10 </a:t>
              </a:r>
              <a:r>
                <a:rPr lang="en-US" dirty="0"/>
                <a:t>d</a:t>
              </a:r>
              <a:r>
                <a:rPr lang="ro-RO" dirty="0" smtClean="0"/>
                <a:t>m</a:t>
              </a:r>
              <a:endParaRPr lang="en-US" dirty="0"/>
            </a:p>
          </p:txBody>
        </p:sp>
        <p:grpSp>
          <p:nvGrpSpPr>
            <p:cNvPr id="27" name="Group 2"/>
            <p:cNvGrpSpPr>
              <a:grpSpLocks/>
            </p:cNvGrpSpPr>
            <p:nvPr/>
          </p:nvGrpSpPr>
          <p:grpSpPr bwMode="auto">
            <a:xfrm>
              <a:off x="6404742" y="1700809"/>
              <a:ext cx="1721611" cy="2085359"/>
              <a:chOff x="8639694" y="1676401"/>
              <a:chExt cx="1721611" cy="2085359"/>
            </a:xfrm>
            <a:grpFill/>
          </p:grpSpPr>
          <p:sp>
            <p:nvSpPr>
              <p:cNvPr id="28" name="Line 4"/>
              <p:cNvSpPr>
                <a:spLocks noChangeShapeType="1"/>
              </p:cNvSpPr>
              <p:nvPr/>
            </p:nvSpPr>
            <p:spPr bwMode="auto">
              <a:xfrm flipH="1">
                <a:off x="8639694" y="1676401"/>
                <a:ext cx="923813" cy="208535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8833127" y="2808331"/>
                <a:ext cx="1528178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5 </a:t>
                </a:r>
                <a:r>
                  <a:rPr lang="en-US" dirty="0"/>
                  <a:t>d</a:t>
                </a:r>
                <a:r>
                  <a:rPr lang="ro-RO" dirty="0" smtClean="0"/>
                  <a:t>m</a:t>
                </a:r>
                <a:endParaRPr lang="en-US" dirty="0"/>
              </a:p>
            </p:txBody>
          </p:sp>
        </p:grpSp>
      </p:grpSp>
      <p:sp>
        <p:nvSpPr>
          <p:cNvPr id="30" name="Arc 29"/>
          <p:cNvSpPr/>
          <p:nvPr/>
        </p:nvSpPr>
        <p:spPr>
          <a:xfrm rot="11663401">
            <a:off x="3207238" y="4178410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71052" y="4442949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45</a:t>
            </a:r>
            <a:r>
              <a:rPr lang="ro-RO" dirty="0" smtClean="0"/>
              <a:t>°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101718" y="4312669"/>
            <a:ext cx="3291627" cy="2103885"/>
            <a:chOff x="559401" y="1651993"/>
            <a:chExt cx="6527199" cy="4188727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33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590799" y="5105399"/>
              <a:ext cx="1600200" cy="735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26 </a:t>
              </a:r>
              <a:r>
                <a:rPr lang="ro-RO" dirty="0" smtClean="0"/>
                <a:t>cm</a:t>
              </a:r>
              <a:endParaRPr lang="en-US" dirty="0"/>
            </a:p>
          </p:txBody>
        </p:sp>
        <p:grpSp>
          <p:nvGrpSpPr>
            <p:cNvPr id="36" name="Group 2"/>
            <p:cNvGrpSpPr>
              <a:grpSpLocks/>
            </p:cNvGrpSpPr>
            <p:nvPr/>
          </p:nvGrpSpPr>
          <p:grpSpPr bwMode="auto">
            <a:xfrm>
              <a:off x="559401" y="1651993"/>
              <a:ext cx="1898415" cy="3072406"/>
              <a:chOff x="2794353" y="1627585"/>
              <a:chExt cx="1898415" cy="3072406"/>
            </a:xfrm>
            <a:grpFill/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H="1">
                <a:off x="3247717" y="1627585"/>
                <a:ext cx="1445051" cy="3072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24</a:t>
                </a:r>
                <a:r>
                  <a:rPr lang="ro-RO" dirty="0" smtClean="0"/>
                  <a:t>cm</a:t>
                </a:r>
                <a:endParaRPr lang="en-US" dirty="0"/>
              </a:p>
            </p:txBody>
          </p:sp>
        </p:grpSp>
      </p:grpSp>
      <p:sp>
        <p:nvSpPr>
          <p:cNvPr id="39" name="Arc 38"/>
          <p:cNvSpPr/>
          <p:nvPr/>
        </p:nvSpPr>
        <p:spPr>
          <a:xfrm rot="5400000">
            <a:off x="5752348" y="4008101"/>
            <a:ext cx="624627" cy="609135"/>
          </a:xfrm>
          <a:prstGeom prst="arc">
            <a:avLst>
              <a:gd name="adj1" fmla="val 16358184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08194" y="4503925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12</a:t>
            </a:r>
            <a:r>
              <a:rPr lang="ro-RO" dirty="0" smtClean="0"/>
              <a:t>0°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4942" y="3955596"/>
            <a:ext cx="3593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902252" y="4028649"/>
            <a:ext cx="3593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8131" y="236615"/>
            <a:ext cx="41693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Calcula</a:t>
            </a:r>
            <a:r>
              <a:rPr lang="ro-RO" dirty="0" smtClean="0"/>
              <a:t>ți aria paralelogramelor de mai jos: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558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Verificare orală a înțelegerii noțiunii de perimetru!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nomiland.sk/images/catalog-fullsize/81/79/semafor-na-kontrolu-hlu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1676400" cy="388965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76056" y="-819472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28" y="890473"/>
            <a:ext cx="3062999" cy="2076659"/>
            <a:chOff x="1012764" y="1676400"/>
            <a:chExt cx="6073836" cy="4134521"/>
          </a:xfrm>
          <a:solidFill>
            <a:srgbClr val="92D050"/>
          </a:solidFill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219201" y="1676400"/>
              <a:ext cx="5867399" cy="3047999"/>
            </a:xfrm>
            <a:prstGeom prst="parallelogram">
              <a:avLst>
                <a:gd name="adj" fmla="val 102505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1089549" y="5019476"/>
              <a:ext cx="2643000" cy="3413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424167" y="5075600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4</a:t>
              </a:r>
              <a:r>
                <a:rPr lang="en-US" dirty="0" smtClean="0"/>
                <a:t> </a:t>
              </a:r>
              <a:r>
                <a:rPr lang="ro-RO" dirty="0" smtClean="0"/>
                <a:t>cm</a:t>
              </a:r>
              <a:endParaRPr lang="en-US" dirty="0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012764" y="1676400"/>
              <a:ext cx="3079762" cy="3047999"/>
              <a:chOff x="3247716" y="1651992"/>
              <a:chExt cx="3079762" cy="3047999"/>
            </a:xfrm>
            <a:grpFill/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H="1">
                <a:off x="3247716" y="1651992"/>
                <a:ext cx="3079762" cy="304799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710882" y="2235457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8</a:t>
                </a:r>
                <a:r>
                  <a:rPr lang="ro-RO" dirty="0" smtClean="0"/>
                  <a:t>cm</a:t>
                </a:r>
                <a:endParaRPr lang="en-US" dirty="0"/>
              </a:p>
            </p:txBody>
          </p:sp>
        </p:grpSp>
      </p:grpSp>
      <p:sp>
        <p:nvSpPr>
          <p:cNvPr id="10" name="Arc 9"/>
          <p:cNvSpPr/>
          <p:nvPr/>
        </p:nvSpPr>
        <p:spPr>
          <a:xfrm>
            <a:off x="700827" y="2107588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4657" y="2025039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 smtClean="0"/>
              <a:t>30°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890473"/>
            <a:ext cx="3291627" cy="2103885"/>
            <a:chOff x="559401" y="1651993"/>
            <a:chExt cx="6527199" cy="418872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90799" y="5105399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7</a:t>
              </a:r>
              <a:r>
                <a:rPr lang="en-US" dirty="0" smtClean="0"/>
                <a:t> </a:t>
              </a:r>
              <a:r>
                <a:rPr lang="ro-RO" dirty="0" smtClean="0"/>
                <a:t>cm</a:t>
              </a:r>
              <a:endParaRPr lang="en-US" dirty="0"/>
            </a:p>
          </p:txBody>
        </p:sp>
        <p:grpSp>
          <p:nvGrpSpPr>
            <p:cNvPr id="16" name="Group 2"/>
            <p:cNvGrpSpPr>
              <a:grpSpLocks/>
            </p:cNvGrpSpPr>
            <p:nvPr/>
          </p:nvGrpSpPr>
          <p:grpSpPr bwMode="auto">
            <a:xfrm>
              <a:off x="559401" y="1651993"/>
              <a:ext cx="1898415" cy="3072406"/>
              <a:chOff x="2794353" y="1627585"/>
              <a:chExt cx="1898415" cy="3072406"/>
            </a:xfrm>
            <a:grpFill/>
          </p:grpSpPr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 flipH="1">
                <a:off x="3247717" y="1627585"/>
                <a:ext cx="1445051" cy="3072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/>
                  <a:t>6</a:t>
                </a:r>
                <a:r>
                  <a:rPr lang="ro-RO" dirty="0" smtClean="0"/>
                  <a:t>cm</a:t>
                </a:r>
                <a:endParaRPr lang="en-US" dirty="0"/>
              </a:p>
            </p:txBody>
          </p:sp>
        </p:grpSp>
      </p:grpSp>
      <p:sp>
        <p:nvSpPr>
          <p:cNvPr id="19" name="Arc 18"/>
          <p:cNvSpPr/>
          <p:nvPr/>
        </p:nvSpPr>
        <p:spPr>
          <a:xfrm>
            <a:off x="5272827" y="2119847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16657" y="2037298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6</a:t>
            </a:r>
            <a:r>
              <a:rPr lang="ro-RO" dirty="0" smtClean="0"/>
              <a:t>0°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4218" y="3673172"/>
            <a:ext cx="3465323" cy="1564962"/>
            <a:chOff x="1254719" y="670409"/>
            <a:chExt cx="6871634" cy="3115759"/>
          </a:xfrm>
          <a:solidFill>
            <a:srgbClr val="92D050"/>
          </a:solidFill>
        </p:grpSpPr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1254719" y="1676400"/>
              <a:ext cx="5831879" cy="2109767"/>
            </a:xfrm>
            <a:prstGeom prst="parallelogram">
              <a:avLst>
                <a:gd name="adj" fmla="val 48125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2272146" y="1381321"/>
              <a:ext cx="4863646" cy="2440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4725832" y="670409"/>
              <a:ext cx="1600200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10 </a:t>
              </a:r>
              <a:r>
                <a:rPr lang="en-US" dirty="0"/>
                <a:t>d</a:t>
              </a:r>
              <a:r>
                <a:rPr lang="ro-RO" dirty="0" smtClean="0"/>
                <a:t>m</a:t>
              </a:r>
              <a:endParaRPr lang="en-US" dirty="0"/>
            </a:p>
          </p:txBody>
        </p:sp>
        <p:grpSp>
          <p:nvGrpSpPr>
            <p:cNvPr id="27" name="Group 2"/>
            <p:cNvGrpSpPr>
              <a:grpSpLocks/>
            </p:cNvGrpSpPr>
            <p:nvPr/>
          </p:nvGrpSpPr>
          <p:grpSpPr bwMode="auto">
            <a:xfrm>
              <a:off x="6404742" y="1700809"/>
              <a:ext cx="1721611" cy="2085359"/>
              <a:chOff x="8639694" y="1676401"/>
              <a:chExt cx="1721611" cy="2085359"/>
            </a:xfrm>
            <a:grpFill/>
          </p:grpSpPr>
          <p:sp>
            <p:nvSpPr>
              <p:cNvPr id="28" name="Line 4"/>
              <p:cNvSpPr>
                <a:spLocks noChangeShapeType="1"/>
              </p:cNvSpPr>
              <p:nvPr/>
            </p:nvSpPr>
            <p:spPr bwMode="auto">
              <a:xfrm flipH="1">
                <a:off x="8639694" y="1676401"/>
                <a:ext cx="923813" cy="208535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8833127" y="2808331"/>
                <a:ext cx="1528178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5 </a:t>
                </a:r>
                <a:r>
                  <a:rPr lang="en-US" dirty="0"/>
                  <a:t>d</a:t>
                </a:r>
                <a:r>
                  <a:rPr lang="ro-RO" dirty="0" smtClean="0"/>
                  <a:t>m</a:t>
                </a:r>
                <a:endParaRPr lang="en-US" dirty="0"/>
              </a:p>
            </p:txBody>
          </p:sp>
        </p:grpSp>
      </p:grpSp>
      <p:sp>
        <p:nvSpPr>
          <p:cNvPr id="30" name="Arc 29"/>
          <p:cNvSpPr/>
          <p:nvPr/>
        </p:nvSpPr>
        <p:spPr>
          <a:xfrm rot="11663401">
            <a:off x="3207238" y="3984637"/>
            <a:ext cx="624627" cy="609135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71052" y="4249176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45</a:t>
            </a:r>
            <a:r>
              <a:rPr lang="ro-RO" dirty="0" smtClean="0"/>
              <a:t>°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101718" y="4118896"/>
            <a:ext cx="3291627" cy="2103885"/>
            <a:chOff x="559401" y="1651993"/>
            <a:chExt cx="6527199" cy="4188727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33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219200" y="5029200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590799" y="5105399"/>
              <a:ext cx="1600200" cy="735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/>
                <a:t>26 </a:t>
              </a:r>
              <a:r>
                <a:rPr lang="ro-RO" dirty="0" smtClean="0"/>
                <a:t>m</a:t>
              </a:r>
              <a:endParaRPr lang="en-US" dirty="0"/>
            </a:p>
          </p:txBody>
        </p:sp>
        <p:grpSp>
          <p:nvGrpSpPr>
            <p:cNvPr id="36" name="Group 2"/>
            <p:cNvGrpSpPr>
              <a:grpSpLocks/>
            </p:cNvGrpSpPr>
            <p:nvPr/>
          </p:nvGrpSpPr>
          <p:grpSpPr bwMode="auto">
            <a:xfrm>
              <a:off x="559401" y="1651993"/>
              <a:ext cx="1898415" cy="3072406"/>
              <a:chOff x="2794353" y="1627585"/>
              <a:chExt cx="1898415" cy="3072406"/>
            </a:xfrm>
            <a:grpFill/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H="1">
                <a:off x="3247717" y="1627585"/>
                <a:ext cx="1445051" cy="307240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20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 smtClean="0"/>
                  <a:t>24</a:t>
                </a:r>
                <a:r>
                  <a:rPr lang="ro-RO" dirty="0" smtClean="0"/>
                  <a:t>m</a:t>
                </a:r>
                <a:endParaRPr lang="en-US" dirty="0"/>
              </a:p>
            </p:txBody>
          </p:sp>
        </p:grpSp>
      </p:grpSp>
      <p:sp>
        <p:nvSpPr>
          <p:cNvPr id="39" name="Arc 38"/>
          <p:cNvSpPr/>
          <p:nvPr/>
        </p:nvSpPr>
        <p:spPr>
          <a:xfrm rot="5400000">
            <a:off x="5752348" y="3814328"/>
            <a:ext cx="624627" cy="609135"/>
          </a:xfrm>
          <a:prstGeom prst="arc">
            <a:avLst>
              <a:gd name="adj1" fmla="val 16358184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08194" y="4310152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12</a:t>
            </a:r>
            <a:r>
              <a:rPr lang="ro-RO" dirty="0" smtClean="0"/>
              <a:t>0°</a:t>
            </a:r>
            <a:endParaRPr lang="en-US" dirty="0"/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133859" y="3094543"/>
            <a:ext cx="5091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</a:rPr>
              <a:t>A=</a:t>
            </a:r>
            <a:r>
              <a:rPr lang="ro-RO" altLang="en-US" b="1" dirty="0">
                <a:solidFill>
                  <a:srgbClr val="FF0000"/>
                </a:solidFill>
              </a:rPr>
              <a:t> </a:t>
            </a:r>
            <a:r>
              <a:rPr lang="ro-RO" altLang="en-US" b="1" dirty="0" smtClean="0">
                <a:solidFill>
                  <a:srgbClr val="FF0000"/>
                </a:solidFill>
              </a:rPr>
              <a:t>8 </a:t>
            </a:r>
            <a:r>
              <a:rPr lang="ro-RO" altLang="en-US" b="1" dirty="0">
                <a:solidFill>
                  <a:srgbClr val="FF0000"/>
                </a:solidFill>
              </a:rPr>
              <a:t>x </a:t>
            </a:r>
            <a:r>
              <a:rPr lang="ro-RO" altLang="en-US" b="1" dirty="0" smtClean="0">
                <a:solidFill>
                  <a:srgbClr val="FF0000"/>
                </a:solidFill>
              </a:rPr>
              <a:t>4 </a:t>
            </a:r>
            <a:r>
              <a:rPr lang="ro-RO" altLang="en-US" b="1" dirty="0">
                <a:solidFill>
                  <a:srgbClr val="FF0000"/>
                </a:solidFill>
              </a:rPr>
              <a:t>x </a:t>
            </a:r>
            <a:r>
              <a:rPr lang="ro-RO" altLang="en-US" b="1" dirty="0" smtClean="0">
                <a:solidFill>
                  <a:srgbClr val="FF0000"/>
                </a:solidFill>
              </a:rPr>
              <a:t>sin 30° = 28 x      = 14cm</a:t>
            </a:r>
            <a:r>
              <a:rPr lang="ro-RO" altLang="en-US" b="1" baseline="30000" dirty="0" smtClean="0">
                <a:solidFill>
                  <a:srgbClr val="FF0000"/>
                </a:solidFill>
              </a:rPr>
              <a:t>2</a:t>
            </a:r>
            <a:endParaRPr lang="en-GB" altLang="en-US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68435" y="2984121"/>
                <a:ext cx="381000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435" y="2984121"/>
                <a:ext cx="381000" cy="518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7"/>
              <p:cNvSpPr txBox="1">
                <a:spLocks noChangeArrowheads="1"/>
              </p:cNvSpPr>
              <p:nvPr/>
            </p:nvSpPr>
            <p:spPr bwMode="auto">
              <a:xfrm>
                <a:off x="4648200" y="2978452"/>
                <a:ext cx="5091696" cy="408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 smtClean="0">
                    <a:solidFill>
                      <a:srgbClr val="FF0000"/>
                    </a:solidFill>
                  </a:rPr>
                  <a:t>A=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 6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7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sin 60° = 42 x      = 21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o-RO" altLang="en-US" b="1" dirty="0" smtClean="0">
                    <a:solidFill>
                      <a:srgbClr val="FF0000"/>
                    </a:solidFill>
                  </a:rPr>
                  <a:t>cm</a:t>
                </a:r>
                <a:r>
                  <a:rPr lang="ro-RO" altLang="en-US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GB" alt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2978452"/>
                <a:ext cx="5091696" cy="408253"/>
              </a:xfrm>
              <a:prstGeom prst="rect">
                <a:avLst/>
              </a:prstGeom>
              <a:blipFill rotWithShape="0">
                <a:blip r:embed="rId3"/>
                <a:stretch>
                  <a:fillRect l="-1078" t="-1493" b="-20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98206" y="2868030"/>
                <a:ext cx="381000" cy="593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206" y="2868030"/>
                <a:ext cx="381000" cy="5937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7"/>
              <p:cNvSpPr txBox="1">
                <a:spLocks noChangeArrowheads="1"/>
              </p:cNvSpPr>
              <p:nvPr/>
            </p:nvSpPr>
            <p:spPr bwMode="auto">
              <a:xfrm>
                <a:off x="10022" y="5662083"/>
                <a:ext cx="5091696" cy="408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 smtClean="0">
                    <a:solidFill>
                      <a:srgbClr val="FF0000"/>
                    </a:solidFill>
                  </a:rPr>
                  <a:t>A=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10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5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sin 45° = 50 x      = 25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ro-RO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d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ro-RO" altLang="en-US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GB" alt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2" y="5662083"/>
                <a:ext cx="5091696" cy="408253"/>
              </a:xfrm>
              <a:prstGeom prst="rect">
                <a:avLst/>
              </a:prstGeom>
              <a:blipFill rotWithShape="0">
                <a:blip r:embed="rId5"/>
                <a:stretch>
                  <a:fillRect l="-1078" t="-1493" b="-20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05579" y="5594147"/>
                <a:ext cx="381000" cy="593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79" y="5594147"/>
                <a:ext cx="381000" cy="5937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 rot="1697953">
            <a:off x="5184969" y="5201752"/>
            <a:ext cx="624627" cy="609135"/>
          </a:xfrm>
          <a:prstGeom prst="arc">
            <a:avLst>
              <a:gd name="adj1" fmla="val 16358184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33881" y="5247008"/>
            <a:ext cx="4359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ro-RO" b="1" dirty="0" smtClean="0">
                <a:solidFill>
                  <a:srgbClr val="FF0000"/>
                </a:solidFill>
              </a:rPr>
              <a:t>0°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7"/>
              <p:cNvSpPr txBox="1">
                <a:spLocks noChangeArrowheads="1"/>
              </p:cNvSpPr>
              <p:nvPr/>
            </p:nvSpPr>
            <p:spPr bwMode="auto">
              <a:xfrm>
                <a:off x="4038600" y="6302802"/>
                <a:ext cx="5091696" cy="408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 smtClean="0">
                    <a:solidFill>
                      <a:srgbClr val="FF0000"/>
                    </a:solidFill>
                  </a:rPr>
                  <a:t>A=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24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26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sin 60° = 624 x      = 312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o-RO" altLang="en-US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ro-RO" altLang="en-US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GB" alt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6302802"/>
                <a:ext cx="5091696" cy="408253"/>
              </a:xfrm>
              <a:prstGeom prst="rect">
                <a:avLst/>
              </a:prstGeom>
              <a:blipFill rotWithShape="0">
                <a:blip r:embed="rId7"/>
                <a:stretch>
                  <a:fillRect l="-1078" t="-1493" b="-20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15776" y="6189840"/>
                <a:ext cx="381000" cy="593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776" y="6189840"/>
                <a:ext cx="381000" cy="5937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00971" y="130100"/>
            <a:ext cx="12827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Răspunsuri: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68211" y="755746"/>
            <a:ext cx="3593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148377" y="755746"/>
            <a:ext cx="3593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5297" y="3997374"/>
            <a:ext cx="3593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052517" y="3851200"/>
            <a:ext cx="3593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1219201"/>
            <a:ext cx="7166992" cy="1066799"/>
          </a:xfr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/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Ar</a:t>
            </a:r>
            <a:r>
              <a:rPr lang="ro-RO" u="sng" dirty="0" smtClean="0">
                <a:solidFill>
                  <a:srgbClr val="FF0000"/>
                </a:solidFill>
              </a:rPr>
              <a:t>i</a:t>
            </a:r>
            <a:r>
              <a:rPr lang="en-GB" u="sng" dirty="0" smtClean="0">
                <a:solidFill>
                  <a:srgbClr val="FF0000"/>
                </a:solidFill>
              </a:rPr>
              <a:t>a </a:t>
            </a:r>
            <a:r>
              <a:rPr lang="ro-RO" u="sng" dirty="0" smtClean="0">
                <a:solidFill>
                  <a:srgbClr val="FF0000"/>
                </a:solidFill>
              </a:rPr>
              <a:t>triunghiului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19600"/>
            <a:ext cx="2413522" cy="1425604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76400" y="3429000"/>
            <a:ext cx="6248400" cy="2416204"/>
          </a:xfrm>
          <a:prstGeom prst="triangle">
            <a:avLst>
              <a:gd name="adj" fmla="val 25139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81200" y="3521075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am putea calcula aria triunghiului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51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26670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76400" y="61722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Copiem triunghiul!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981200" y="3521075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am putea calcula aria triunghiului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724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962400" y="617220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Si îl atașăm aici!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56388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3962400" y="13716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981200" y="3521075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am putea calcula aria triunghiului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412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038600" y="617220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Îl întoarcem!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56388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 flipV="1">
            <a:off x="4038600" y="13716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981200" y="3521075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am putea calcula aria triunghiului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904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33800" y="6172200"/>
            <a:ext cx="37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Încă o dată!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56388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 flipH="1" flipV="1">
            <a:off x="3429000" y="15240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981200" y="3521075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am putea calcula aria triunghiului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360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33800" y="6172200"/>
            <a:ext cx="37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Îl lipim de primul triunghi!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56388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 flipH="1" flipV="1">
            <a:off x="26670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981200" y="3521075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am putea calcula aria triunghiului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912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762000" y="1752600"/>
            <a:ext cx="1447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 flipH="1" flipV="1">
            <a:off x="26670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359925" y="2833300"/>
            <a:ext cx="37582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Aria triunghiului este jumătate din aria acestui paralelogram.</a:t>
            </a:r>
            <a:endParaRPr lang="en-US" alt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u="sng" dirty="0" smtClean="0"/>
              <a:t>Avem acum un paralelogram.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80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1371600" y="3744773"/>
                <a:ext cx="3657600" cy="792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Aria</m:t>
                      </m:r>
                      <m: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𝑏𝑎𝑧𝑎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 ×î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ă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ț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𝑖𝑚𝑒𝑎</m:t>
                          </m:r>
                        </m:num>
                        <m:den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13324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3744773"/>
                <a:ext cx="3657600" cy="7929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6" name="Freeform 14"/>
          <p:cNvSpPr>
            <a:spLocks/>
          </p:cNvSpPr>
          <p:nvPr/>
        </p:nvSpPr>
        <p:spPr bwMode="auto">
          <a:xfrm flipH="1" flipV="1">
            <a:off x="26670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095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68313" y="2079625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en-GB" sz="6000" kern="0" baseline="30000" smtClean="0">
              <a:cs typeface="Arial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en-US" sz="6000" kern="0" smtClean="0">
              <a:cs typeface="Arial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98912" y="2114972"/>
            <a:ext cx="3024188" cy="3024187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94537" y="3196059"/>
            <a:ext cx="14398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5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791075" y="5139159"/>
            <a:ext cx="15128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5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95311" y="874713"/>
            <a:ext cx="43211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600" kern="0" dirty="0" smtClean="0"/>
              <a:t>Calculați </a:t>
            </a:r>
            <a:r>
              <a:rPr lang="en-GB" sz="3600" kern="0" dirty="0" err="1" smtClean="0"/>
              <a:t>perimetr</a:t>
            </a:r>
            <a:r>
              <a:rPr lang="ro-RO" sz="3600" kern="0" dirty="0" smtClean="0"/>
              <a:t>ul</a:t>
            </a:r>
            <a:r>
              <a:rPr lang="en-GB" sz="3600" kern="0" dirty="0" smtClean="0"/>
              <a:t>:</a:t>
            </a:r>
            <a:endParaRPr lang="en-US" sz="3600" kern="0" dirty="0" smtClean="0"/>
          </a:p>
        </p:txBody>
      </p:sp>
      <p:sp>
        <p:nvSpPr>
          <p:cNvPr id="18441" name="TextBox 21"/>
          <p:cNvSpPr txBox="1">
            <a:spLocks noChangeArrowheads="1"/>
          </p:cNvSpPr>
          <p:nvPr/>
        </p:nvSpPr>
        <p:spPr bwMode="auto">
          <a:xfrm>
            <a:off x="579389" y="5689937"/>
            <a:ext cx="52880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altLang="en-US" sz="6000" b="1" dirty="0" smtClean="0">
                <a:solidFill>
                  <a:srgbClr val="FF0000"/>
                </a:solidFill>
              </a:rPr>
              <a:t>P=5x4=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20cm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86769" y="3248000"/>
            <a:ext cx="14398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5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91322" y="1447800"/>
            <a:ext cx="14398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5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76056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53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7700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7848600" y="1676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1219200" y="5029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219200" y="1676400"/>
            <a:ext cx="4419600" cy="3048000"/>
          </a:xfrm>
          <a:custGeom>
            <a:avLst/>
            <a:gdLst>
              <a:gd name="T0" fmla="*/ 0 w 2784"/>
              <a:gd name="T1" fmla="*/ 1920 h 1920"/>
              <a:gd name="T2" fmla="*/ 912 w 2784"/>
              <a:gd name="T3" fmla="*/ 0 h 1920"/>
              <a:gd name="T4" fmla="*/ 2784 w 2784"/>
              <a:gd name="T5" fmla="*/ 1920 h 1920"/>
              <a:gd name="T6" fmla="*/ 0 w 2784"/>
              <a:gd name="T7" fmla="*/ 192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4" h="1920">
                <a:moveTo>
                  <a:pt x="0" y="1920"/>
                </a:moveTo>
                <a:lnTo>
                  <a:pt x="912" y="0"/>
                </a:lnTo>
                <a:lnTo>
                  <a:pt x="2784" y="1920"/>
                </a:lnTo>
                <a:lnTo>
                  <a:pt x="0" y="192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1371600" y="3744773"/>
                <a:ext cx="3657600" cy="792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Aria</m:t>
                      </m:r>
                      <m: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𝑏𝑎𝑧𝑎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 ×î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ă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ț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𝑖𝑚𝑒𝑎</m:t>
                          </m:r>
                        </m:num>
                        <m:den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13324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3744773"/>
                <a:ext cx="3657600" cy="7929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0800" y="4800600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b = baza</a:t>
            </a:r>
            <a:endParaRPr lang="en-US" altLang="en-US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= înălțime</a:t>
            </a:r>
            <a:endParaRPr lang="en-US" altLang="en-US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90800" y="142757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 smtClean="0"/>
              <a:t>TRI</a:t>
            </a:r>
            <a:r>
              <a:rPr lang="ro-RO" altLang="en-US" b="1" u="sng" dirty="0" smtClean="0"/>
              <a:t>U</a:t>
            </a:r>
            <a:r>
              <a:rPr lang="en-US" altLang="en-US" b="1" u="sng" dirty="0" smtClean="0"/>
              <a:t>NG</a:t>
            </a:r>
            <a:r>
              <a:rPr lang="ro-RO" altLang="en-US" b="1" u="sng" dirty="0" smtClean="0"/>
              <a:t>HI</a:t>
            </a:r>
            <a:endParaRPr lang="en-US" alt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5925564"/>
                <a:ext cx="6248400" cy="64075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o-RO" sz="2400" b="1" u="sng" dirty="0" smtClean="0"/>
                  <a:t>De reținut: </a:t>
                </a:r>
                <a:r>
                  <a:rPr lang="ro-RO" sz="2400" b="1" dirty="0" smtClean="0"/>
                  <a:t> 		Arie</a:t>
                </a:r>
                <a:r>
                  <a:rPr lang="ro-RO" sz="2400" b="1" baseline="-25000" dirty="0" smtClean="0"/>
                  <a:t>triunghi</a:t>
                </a:r>
                <a:r>
                  <a:rPr lang="ro-RO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ro-RO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o-RO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ro-RO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925564"/>
                <a:ext cx="6248400" cy="640753"/>
              </a:xfrm>
              <a:prstGeom prst="rect">
                <a:avLst/>
              </a:prstGeom>
              <a:blipFill rotWithShape="0">
                <a:blip r:embed="rId3"/>
                <a:stretch>
                  <a:fillRect l="-1561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6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1300076" y="1319819"/>
            <a:ext cx="541337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41413" y="1319819"/>
            <a:ext cx="151130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0076" y="2831119"/>
            <a:ext cx="202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TextBox 25"/>
          <p:cNvSpPr txBox="1">
            <a:spLocks noChangeArrowheads="1"/>
          </p:cNvSpPr>
          <p:nvPr/>
        </p:nvSpPr>
        <p:spPr bwMode="auto">
          <a:xfrm>
            <a:off x="1158788" y="1826231"/>
            <a:ext cx="865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8m</a:t>
            </a:r>
          </a:p>
        </p:txBody>
      </p:sp>
      <p:sp>
        <p:nvSpPr>
          <p:cNvPr id="11283" name="TextBox 26"/>
          <p:cNvSpPr txBox="1">
            <a:spLocks noChangeArrowheads="1"/>
          </p:cNvSpPr>
          <p:nvPr/>
        </p:nvSpPr>
        <p:spPr bwMode="auto">
          <a:xfrm>
            <a:off x="2560551" y="1823056"/>
            <a:ext cx="865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11m</a:t>
            </a:r>
          </a:p>
        </p:txBody>
      </p:sp>
      <p:sp>
        <p:nvSpPr>
          <p:cNvPr id="11284" name="TextBox 27"/>
          <p:cNvSpPr txBox="1">
            <a:spLocks noChangeArrowheads="1"/>
          </p:cNvSpPr>
          <p:nvPr/>
        </p:nvSpPr>
        <p:spPr bwMode="auto">
          <a:xfrm>
            <a:off x="2128751" y="2842231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9m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41413" y="1319819"/>
            <a:ext cx="0" cy="1522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29"/>
          <p:cNvSpPr txBox="1">
            <a:spLocks noChangeArrowheads="1"/>
          </p:cNvSpPr>
          <p:nvPr/>
        </p:nvSpPr>
        <p:spPr bwMode="auto">
          <a:xfrm>
            <a:off x="1841413" y="2050069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8m</a:t>
            </a:r>
          </a:p>
        </p:txBody>
      </p:sp>
      <p:sp>
        <p:nvSpPr>
          <p:cNvPr id="42" name="Oval 41"/>
          <p:cNvSpPr/>
          <p:nvPr/>
        </p:nvSpPr>
        <p:spPr>
          <a:xfrm>
            <a:off x="564731" y="1483407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99656" y="3897313"/>
            <a:ext cx="384175" cy="3841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291" name="TextBox 81"/>
          <p:cNvSpPr txBox="1">
            <a:spLocks noChangeArrowheads="1"/>
          </p:cNvSpPr>
          <p:nvPr/>
        </p:nvSpPr>
        <p:spPr bwMode="auto">
          <a:xfrm>
            <a:off x="675059" y="620688"/>
            <a:ext cx="915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400" b="1" dirty="0" smtClean="0">
                <a:solidFill>
                  <a:srgbClr val="FF0000"/>
                </a:solidFill>
              </a:rPr>
              <a:t>Exemple: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22440" y="10382"/>
            <a:ext cx="35870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</a:t>
            </a:r>
            <a:r>
              <a:rPr kumimoji="0" lang="ro-RO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ro-RO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triunghiului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57288" y="2661256"/>
            <a:ext cx="18097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3149600" y="1712978"/>
                <a:ext cx="5159920" cy="739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o-RO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𝐀𝐫𝐢𝐚</m:t>
                    </m:r>
                    <m:r>
                      <a:rPr lang="ro-RO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ro-RO" alt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ro-RO" altLang="en-US" sz="2800" b="1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9600" y="1712978"/>
                <a:ext cx="5159920" cy="7397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Triangle 20"/>
          <p:cNvSpPr/>
          <p:nvPr/>
        </p:nvSpPr>
        <p:spPr>
          <a:xfrm rot="16200000">
            <a:off x="1304207" y="4151312"/>
            <a:ext cx="1223963" cy="11509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317033" y="5165724"/>
            <a:ext cx="18097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478958" y="4587874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/>
              <a:t>4cm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1759820" y="5384799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5cm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3027608" y="4469699"/>
                <a:ext cx="5159920" cy="718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o-RO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𝐀𝐫𝐢𝐚</m:t>
                    </m:r>
                    <m:r>
                      <a:rPr lang="ro-RO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ro-RO" alt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ro-RO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ro-RO" altLang="en-US" sz="2800" b="1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608" y="4469699"/>
                <a:ext cx="5159920" cy="7189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3" grpId="0"/>
      <p:bldP spid="21" grpId="0" animBg="1"/>
      <p:bldP spid="22" grpId="0" animBg="1"/>
      <p:bldP spid="26" grpId="0"/>
      <p:bldP spid="27" grpId="0"/>
      <p:bldP spid="3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0" y="4945063"/>
            <a:ext cx="9144000" cy="1928812"/>
          </a:xfrm>
          <a:prstGeom prst="rect">
            <a:avLst/>
          </a:prstGeom>
          <a:solidFill>
            <a:srgbClr val="16A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0" y="2857500"/>
            <a:ext cx="9144000" cy="2071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0" y="428625"/>
            <a:ext cx="9144000" cy="2428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7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00063"/>
            <a:ext cx="15001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642938"/>
            <a:ext cx="220503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78150"/>
            <a:ext cx="18573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ight Triangle 47"/>
          <p:cNvSpPr/>
          <p:nvPr/>
        </p:nvSpPr>
        <p:spPr>
          <a:xfrm rot="19817526">
            <a:off x="2762250" y="2843213"/>
            <a:ext cx="1995488" cy="1222375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ight Triangle 4"/>
          <p:cNvSpPr/>
          <p:nvPr/>
        </p:nvSpPr>
        <p:spPr>
          <a:xfrm rot="16200000">
            <a:off x="249237" y="1036638"/>
            <a:ext cx="1223963" cy="11509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62063" y="2051050"/>
            <a:ext cx="18097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3" name="TextBox 6"/>
          <p:cNvSpPr txBox="1">
            <a:spLocks noChangeArrowheads="1"/>
          </p:cNvSpPr>
          <p:nvPr/>
        </p:nvSpPr>
        <p:spPr bwMode="auto">
          <a:xfrm>
            <a:off x="1423988" y="14732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4cm</a:t>
            </a:r>
          </a:p>
        </p:txBody>
      </p:sp>
      <p:sp>
        <p:nvSpPr>
          <p:cNvPr id="8204" name="TextBox 7"/>
          <p:cNvSpPr txBox="1">
            <a:spLocks noChangeArrowheads="1"/>
          </p:cNvSpPr>
          <p:nvPr/>
        </p:nvSpPr>
        <p:spPr bwMode="auto">
          <a:xfrm>
            <a:off x="704850" y="2270125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5cm</a:t>
            </a:r>
          </a:p>
        </p:txBody>
      </p:sp>
      <p:sp>
        <p:nvSpPr>
          <p:cNvPr id="8205" name="TextBox 9"/>
          <p:cNvSpPr txBox="1">
            <a:spLocks noChangeArrowheads="1"/>
          </p:cNvSpPr>
          <p:nvPr/>
        </p:nvSpPr>
        <p:spPr bwMode="auto">
          <a:xfrm>
            <a:off x="2432050" y="3892550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4cm</a:t>
            </a:r>
          </a:p>
        </p:txBody>
      </p:sp>
      <p:sp>
        <p:nvSpPr>
          <p:cNvPr id="8206" name="TextBox 10"/>
          <p:cNvSpPr txBox="1">
            <a:spLocks noChangeArrowheads="1"/>
          </p:cNvSpPr>
          <p:nvPr/>
        </p:nvSpPr>
        <p:spPr bwMode="auto">
          <a:xfrm>
            <a:off x="3916363" y="39655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7cm</a:t>
            </a:r>
          </a:p>
        </p:txBody>
      </p:sp>
      <p:sp>
        <p:nvSpPr>
          <p:cNvPr id="12" name="Right Triangle 11"/>
          <p:cNvSpPr/>
          <p:nvPr/>
        </p:nvSpPr>
        <p:spPr>
          <a:xfrm rot="10800000">
            <a:off x="6886575" y="3249613"/>
            <a:ext cx="1773238" cy="127158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475663" y="3251200"/>
            <a:ext cx="180975" cy="169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9" name="TextBox 14"/>
          <p:cNvSpPr txBox="1">
            <a:spLocks noChangeArrowheads="1"/>
          </p:cNvSpPr>
          <p:nvPr/>
        </p:nvSpPr>
        <p:spPr bwMode="auto">
          <a:xfrm>
            <a:off x="7588250" y="2995613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8cm</a:t>
            </a:r>
          </a:p>
        </p:txBody>
      </p:sp>
      <p:sp>
        <p:nvSpPr>
          <p:cNvPr id="8210" name="TextBox 15"/>
          <p:cNvSpPr txBox="1">
            <a:spLocks noChangeArrowheads="1"/>
          </p:cNvSpPr>
          <p:nvPr/>
        </p:nvSpPr>
        <p:spPr bwMode="auto">
          <a:xfrm>
            <a:off x="8637588" y="3646488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8cm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314325" y="5032375"/>
            <a:ext cx="1452563" cy="15113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890588" y="659130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7cm</a:t>
            </a:r>
          </a:p>
        </p:txBody>
      </p:sp>
      <p:cxnSp>
        <p:nvCxnSpPr>
          <p:cNvPr id="21" name="Straight Arrow Connector 20"/>
          <p:cNvCxnSpPr>
            <a:stCxn id="17" idx="0"/>
            <a:endCxn id="17" idx="3"/>
          </p:cNvCxnSpPr>
          <p:nvPr/>
        </p:nvCxnSpPr>
        <p:spPr>
          <a:xfrm>
            <a:off x="1039813" y="5032375"/>
            <a:ext cx="0" cy="15113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TextBox 21"/>
          <p:cNvSpPr txBox="1">
            <a:spLocks noChangeArrowheads="1"/>
          </p:cNvSpPr>
          <p:nvPr/>
        </p:nvSpPr>
        <p:spPr bwMode="auto">
          <a:xfrm>
            <a:off x="1000125" y="576262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8cm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33675" y="5138738"/>
            <a:ext cx="541338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5013" y="5138738"/>
            <a:ext cx="151130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3675" y="6650038"/>
            <a:ext cx="202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TextBox 27"/>
          <p:cNvSpPr txBox="1">
            <a:spLocks noChangeArrowheads="1"/>
          </p:cNvSpPr>
          <p:nvPr/>
        </p:nvSpPr>
        <p:spPr bwMode="auto">
          <a:xfrm>
            <a:off x="3562350" y="6572250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9m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75013" y="5138738"/>
            <a:ext cx="0" cy="1522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0" name="TextBox 29"/>
          <p:cNvSpPr txBox="1">
            <a:spLocks noChangeArrowheads="1"/>
          </p:cNvSpPr>
          <p:nvPr/>
        </p:nvSpPr>
        <p:spPr bwMode="auto">
          <a:xfrm>
            <a:off x="3275013" y="5868988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8m</a:t>
            </a:r>
          </a:p>
        </p:txBody>
      </p:sp>
      <p:sp>
        <p:nvSpPr>
          <p:cNvPr id="42" name="Oval 41"/>
          <p:cNvSpPr/>
          <p:nvPr/>
        </p:nvSpPr>
        <p:spPr>
          <a:xfrm>
            <a:off x="285750" y="808038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571750" y="714375"/>
            <a:ext cx="344488" cy="344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2500313" y="5021263"/>
            <a:ext cx="555625" cy="444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224" name="TextBox 81"/>
          <p:cNvSpPr txBox="1">
            <a:spLocks noChangeArrowheads="1"/>
          </p:cNvSpPr>
          <p:nvPr/>
        </p:nvSpPr>
        <p:spPr bwMode="auto">
          <a:xfrm>
            <a:off x="0" y="0"/>
            <a:ext cx="915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 err="1" smtClean="0"/>
              <a:t>Calcula</a:t>
            </a:r>
            <a:r>
              <a:rPr lang="ro-RO" sz="2400" b="1" dirty="0" smtClean="0"/>
              <a:t>ți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</a:t>
            </a:r>
            <a:r>
              <a:rPr lang="ro-RO" sz="2400" b="1" dirty="0" smtClean="0"/>
              <a:t>i</a:t>
            </a:r>
            <a:r>
              <a:rPr lang="en-GB" sz="2400" b="1" dirty="0" smtClean="0"/>
              <a:t>a </a:t>
            </a:r>
            <a:r>
              <a:rPr lang="ro-RO" sz="2400" b="1" dirty="0" smtClean="0"/>
              <a:t>triunghiurilor</a:t>
            </a:r>
            <a:r>
              <a:rPr lang="en-GB" sz="2400" b="1" dirty="0" smtClean="0"/>
              <a:t>. </a:t>
            </a:r>
            <a:endParaRPr lang="en-GB" sz="2400" b="1" dirty="0"/>
          </a:p>
        </p:txBody>
      </p:sp>
      <p:pic>
        <p:nvPicPr>
          <p:cNvPr id="8225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71500"/>
            <a:ext cx="2063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84763"/>
            <a:ext cx="19288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/>
          <p:nvPr/>
        </p:nvSpPr>
        <p:spPr>
          <a:xfrm>
            <a:off x="4572000" y="785813"/>
            <a:ext cx="384175" cy="3841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6786563" y="714375"/>
            <a:ext cx="484187" cy="442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5233988" y="2995613"/>
            <a:ext cx="541337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75325" y="2995613"/>
            <a:ext cx="151130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33988" y="4506913"/>
            <a:ext cx="202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2" name="TextBox 27"/>
          <p:cNvSpPr txBox="1">
            <a:spLocks noChangeArrowheads="1"/>
          </p:cNvSpPr>
          <p:nvPr/>
        </p:nvSpPr>
        <p:spPr bwMode="auto">
          <a:xfrm>
            <a:off x="6062663" y="4518025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8m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75325" y="2995613"/>
            <a:ext cx="0" cy="1522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4" name="TextBox 29"/>
          <p:cNvSpPr txBox="1">
            <a:spLocks noChangeArrowheads="1"/>
          </p:cNvSpPr>
          <p:nvPr/>
        </p:nvSpPr>
        <p:spPr bwMode="auto">
          <a:xfrm>
            <a:off x="5775325" y="372586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6m</a:t>
            </a:r>
          </a:p>
        </p:txBody>
      </p:sp>
      <p:sp>
        <p:nvSpPr>
          <p:cNvPr id="66" name="Right Triangle 65"/>
          <p:cNvSpPr/>
          <p:nvPr/>
        </p:nvSpPr>
        <p:spPr>
          <a:xfrm rot="16200000">
            <a:off x="7391401" y="5194300"/>
            <a:ext cx="1223962" cy="115093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8404225" y="6208713"/>
            <a:ext cx="18097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37" name="TextBox 6"/>
          <p:cNvSpPr txBox="1">
            <a:spLocks noChangeArrowheads="1"/>
          </p:cNvSpPr>
          <p:nvPr/>
        </p:nvSpPr>
        <p:spPr bwMode="auto">
          <a:xfrm>
            <a:off x="8566150" y="5630863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14cm</a:t>
            </a:r>
          </a:p>
        </p:txBody>
      </p:sp>
      <p:sp>
        <p:nvSpPr>
          <p:cNvPr id="8238" name="TextBox 7"/>
          <p:cNvSpPr txBox="1">
            <a:spLocks noChangeArrowheads="1"/>
          </p:cNvSpPr>
          <p:nvPr/>
        </p:nvSpPr>
        <p:spPr bwMode="auto">
          <a:xfrm>
            <a:off x="7847013" y="6427788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7cm</a:t>
            </a:r>
          </a:p>
        </p:txBody>
      </p:sp>
      <p:sp>
        <p:nvSpPr>
          <p:cNvPr id="72" name="Oval 71"/>
          <p:cNvSpPr/>
          <p:nvPr/>
        </p:nvSpPr>
        <p:spPr>
          <a:xfrm>
            <a:off x="438150" y="3081338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2581275" y="2928938"/>
            <a:ext cx="419100" cy="369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4" name="Oval 73"/>
          <p:cNvSpPr/>
          <p:nvPr/>
        </p:nvSpPr>
        <p:spPr>
          <a:xfrm>
            <a:off x="5214938" y="2928938"/>
            <a:ext cx="384175" cy="3841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5" name="Oval 74"/>
          <p:cNvSpPr/>
          <p:nvPr/>
        </p:nvSpPr>
        <p:spPr>
          <a:xfrm>
            <a:off x="6938963" y="2857500"/>
            <a:ext cx="419100" cy="287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6" name="Oval 75"/>
          <p:cNvSpPr/>
          <p:nvPr/>
        </p:nvSpPr>
        <p:spPr>
          <a:xfrm>
            <a:off x="285750" y="5048250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8" name="Oval 77"/>
          <p:cNvSpPr/>
          <p:nvPr/>
        </p:nvSpPr>
        <p:spPr>
          <a:xfrm>
            <a:off x="4643438" y="5021263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9" name="Oval 78"/>
          <p:cNvSpPr/>
          <p:nvPr/>
        </p:nvSpPr>
        <p:spPr>
          <a:xfrm>
            <a:off x="7500938" y="5092700"/>
            <a:ext cx="555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019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0" y="4945063"/>
            <a:ext cx="9144000" cy="1928812"/>
          </a:xfrm>
          <a:prstGeom prst="rect">
            <a:avLst/>
          </a:prstGeom>
          <a:solidFill>
            <a:srgbClr val="16A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0" y="2857500"/>
            <a:ext cx="9144000" cy="20716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0" y="428625"/>
            <a:ext cx="9144000" cy="2428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1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00063"/>
            <a:ext cx="15001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642938"/>
            <a:ext cx="220503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78150"/>
            <a:ext cx="18573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ight Triangle 47"/>
          <p:cNvSpPr/>
          <p:nvPr/>
        </p:nvSpPr>
        <p:spPr>
          <a:xfrm rot="19817526">
            <a:off x="2762250" y="2843213"/>
            <a:ext cx="1995488" cy="1222375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ight Triangle 4"/>
          <p:cNvSpPr/>
          <p:nvPr/>
        </p:nvSpPr>
        <p:spPr>
          <a:xfrm rot="16200000">
            <a:off x="249237" y="1036638"/>
            <a:ext cx="1223963" cy="11509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62063" y="2051050"/>
            <a:ext cx="18097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7" name="TextBox 6"/>
          <p:cNvSpPr txBox="1">
            <a:spLocks noChangeArrowheads="1"/>
          </p:cNvSpPr>
          <p:nvPr/>
        </p:nvSpPr>
        <p:spPr bwMode="auto">
          <a:xfrm>
            <a:off x="1423988" y="147320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4cm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704850" y="2270125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5cm</a:t>
            </a:r>
          </a:p>
        </p:txBody>
      </p:sp>
      <p:sp>
        <p:nvSpPr>
          <p:cNvPr id="9229" name="TextBox 9"/>
          <p:cNvSpPr txBox="1">
            <a:spLocks noChangeArrowheads="1"/>
          </p:cNvSpPr>
          <p:nvPr/>
        </p:nvSpPr>
        <p:spPr bwMode="auto">
          <a:xfrm>
            <a:off x="2432050" y="3892550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4cm</a:t>
            </a:r>
          </a:p>
        </p:txBody>
      </p:sp>
      <p:sp>
        <p:nvSpPr>
          <p:cNvPr id="9230" name="TextBox 10"/>
          <p:cNvSpPr txBox="1">
            <a:spLocks noChangeArrowheads="1"/>
          </p:cNvSpPr>
          <p:nvPr/>
        </p:nvSpPr>
        <p:spPr bwMode="auto">
          <a:xfrm>
            <a:off x="3916363" y="396557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7cm</a:t>
            </a:r>
          </a:p>
        </p:txBody>
      </p:sp>
      <p:sp>
        <p:nvSpPr>
          <p:cNvPr id="12" name="Right Triangle 11"/>
          <p:cNvSpPr/>
          <p:nvPr/>
        </p:nvSpPr>
        <p:spPr>
          <a:xfrm rot="10800000">
            <a:off x="6886575" y="3249613"/>
            <a:ext cx="1773238" cy="127158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475663" y="3251200"/>
            <a:ext cx="180975" cy="169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33" name="TextBox 14"/>
          <p:cNvSpPr txBox="1">
            <a:spLocks noChangeArrowheads="1"/>
          </p:cNvSpPr>
          <p:nvPr/>
        </p:nvSpPr>
        <p:spPr bwMode="auto">
          <a:xfrm>
            <a:off x="7588250" y="2995613"/>
            <a:ext cx="719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8cm</a:t>
            </a:r>
          </a:p>
        </p:txBody>
      </p:sp>
      <p:sp>
        <p:nvSpPr>
          <p:cNvPr id="9234" name="TextBox 15"/>
          <p:cNvSpPr txBox="1">
            <a:spLocks noChangeArrowheads="1"/>
          </p:cNvSpPr>
          <p:nvPr/>
        </p:nvSpPr>
        <p:spPr bwMode="auto">
          <a:xfrm>
            <a:off x="8637588" y="3646488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8cm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314325" y="5032375"/>
            <a:ext cx="1452563" cy="15113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36" name="TextBox 19"/>
          <p:cNvSpPr txBox="1">
            <a:spLocks noChangeArrowheads="1"/>
          </p:cNvSpPr>
          <p:nvPr/>
        </p:nvSpPr>
        <p:spPr bwMode="auto">
          <a:xfrm>
            <a:off x="890588" y="659130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7cm</a:t>
            </a:r>
          </a:p>
        </p:txBody>
      </p:sp>
      <p:cxnSp>
        <p:nvCxnSpPr>
          <p:cNvPr id="21" name="Straight Arrow Connector 20"/>
          <p:cNvCxnSpPr>
            <a:stCxn id="17" idx="0"/>
            <a:endCxn id="17" idx="3"/>
          </p:cNvCxnSpPr>
          <p:nvPr/>
        </p:nvCxnSpPr>
        <p:spPr>
          <a:xfrm>
            <a:off x="1039813" y="5032375"/>
            <a:ext cx="0" cy="15113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TextBox 21"/>
          <p:cNvSpPr txBox="1">
            <a:spLocks noChangeArrowheads="1"/>
          </p:cNvSpPr>
          <p:nvPr/>
        </p:nvSpPr>
        <p:spPr bwMode="auto">
          <a:xfrm>
            <a:off x="1000125" y="576262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8cm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33675" y="5138738"/>
            <a:ext cx="541338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5013" y="5138738"/>
            <a:ext cx="151130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3675" y="6650038"/>
            <a:ext cx="202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27"/>
          <p:cNvSpPr txBox="1">
            <a:spLocks noChangeArrowheads="1"/>
          </p:cNvSpPr>
          <p:nvPr/>
        </p:nvSpPr>
        <p:spPr bwMode="auto">
          <a:xfrm>
            <a:off x="3562350" y="6572250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9m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75013" y="5138738"/>
            <a:ext cx="0" cy="1522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29"/>
          <p:cNvSpPr txBox="1">
            <a:spLocks noChangeArrowheads="1"/>
          </p:cNvSpPr>
          <p:nvPr/>
        </p:nvSpPr>
        <p:spPr bwMode="auto">
          <a:xfrm>
            <a:off x="3275013" y="5868988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8m</a:t>
            </a:r>
          </a:p>
        </p:txBody>
      </p:sp>
      <p:sp>
        <p:nvSpPr>
          <p:cNvPr id="42" name="Oval 41"/>
          <p:cNvSpPr/>
          <p:nvPr/>
        </p:nvSpPr>
        <p:spPr>
          <a:xfrm>
            <a:off x="285750" y="808038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571750" y="714375"/>
            <a:ext cx="344488" cy="344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2500313" y="5021263"/>
            <a:ext cx="555625" cy="444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248" name="TextBox 81"/>
          <p:cNvSpPr txBox="1">
            <a:spLocks noChangeArrowheads="1"/>
          </p:cNvSpPr>
          <p:nvPr/>
        </p:nvSpPr>
        <p:spPr bwMode="auto">
          <a:xfrm>
            <a:off x="0" y="0"/>
            <a:ext cx="915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2400" b="1" dirty="0" smtClean="0"/>
              <a:t>Răspunsuri:</a:t>
            </a:r>
            <a:endParaRPr lang="en-GB" sz="2400" b="1" dirty="0"/>
          </a:p>
        </p:txBody>
      </p:sp>
      <p:sp>
        <p:nvSpPr>
          <p:cNvPr id="9249" name="TextBox 83"/>
          <p:cNvSpPr txBox="1">
            <a:spLocks noChangeArrowheads="1"/>
          </p:cNvSpPr>
          <p:nvPr/>
        </p:nvSpPr>
        <p:spPr bwMode="auto">
          <a:xfrm>
            <a:off x="666750" y="1649413"/>
            <a:ext cx="110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10cm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0" name="TextBox 84"/>
          <p:cNvSpPr txBox="1">
            <a:spLocks noChangeArrowheads="1"/>
          </p:cNvSpPr>
          <p:nvPr/>
        </p:nvSpPr>
        <p:spPr bwMode="auto">
          <a:xfrm>
            <a:off x="3170238" y="3565525"/>
            <a:ext cx="110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14cm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TextBox 85"/>
          <p:cNvSpPr txBox="1">
            <a:spLocks noChangeArrowheads="1"/>
          </p:cNvSpPr>
          <p:nvPr/>
        </p:nvSpPr>
        <p:spPr bwMode="auto">
          <a:xfrm>
            <a:off x="7773988" y="3489325"/>
            <a:ext cx="110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36cm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2" name="TextBox 86"/>
          <p:cNvSpPr txBox="1">
            <a:spLocks noChangeArrowheads="1"/>
          </p:cNvSpPr>
          <p:nvPr/>
        </p:nvSpPr>
        <p:spPr bwMode="auto">
          <a:xfrm>
            <a:off x="582613" y="6018213"/>
            <a:ext cx="110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35cm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3" name="TextBox 87"/>
          <p:cNvSpPr txBox="1">
            <a:spLocks noChangeArrowheads="1"/>
          </p:cNvSpPr>
          <p:nvPr/>
        </p:nvSpPr>
        <p:spPr bwMode="auto">
          <a:xfrm>
            <a:off x="3484563" y="6208713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</a:rPr>
              <a:t>36cm</a:t>
            </a:r>
            <a:r>
              <a:rPr lang="en-GB" b="1" baseline="30000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9254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571500"/>
            <a:ext cx="2063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84763"/>
            <a:ext cx="19288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/>
          <p:nvPr/>
        </p:nvSpPr>
        <p:spPr>
          <a:xfrm>
            <a:off x="4572000" y="785813"/>
            <a:ext cx="384175" cy="3841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6786563" y="714375"/>
            <a:ext cx="484187" cy="4429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5233988" y="2995613"/>
            <a:ext cx="541337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75325" y="2995613"/>
            <a:ext cx="1511300" cy="1511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33988" y="4506913"/>
            <a:ext cx="2028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1" name="TextBox 27"/>
          <p:cNvSpPr txBox="1">
            <a:spLocks noChangeArrowheads="1"/>
          </p:cNvSpPr>
          <p:nvPr/>
        </p:nvSpPr>
        <p:spPr bwMode="auto">
          <a:xfrm>
            <a:off x="6062663" y="4518025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8m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75325" y="2995613"/>
            <a:ext cx="0" cy="1522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3" name="TextBox 29"/>
          <p:cNvSpPr txBox="1">
            <a:spLocks noChangeArrowheads="1"/>
          </p:cNvSpPr>
          <p:nvPr/>
        </p:nvSpPr>
        <p:spPr bwMode="auto">
          <a:xfrm>
            <a:off x="5775325" y="372586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6m</a:t>
            </a:r>
          </a:p>
        </p:txBody>
      </p:sp>
      <p:sp>
        <p:nvSpPr>
          <p:cNvPr id="9264" name="TextBox 64"/>
          <p:cNvSpPr txBox="1">
            <a:spLocks noChangeArrowheads="1"/>
          </p:cNvSpPr>
          <p:nvPr/>
        </p:nvSpPr>
        <p:spPr bwMode="auto">
          <a:xfrm>
            <a:off x="5984875" y="4065588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24cm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Right Triangle 65"/>
          <p:cNvSpPr/>
          <p:nvPr/>
        </p:nvSpPr>
        <p:spPr>
          <a:xfrm rot="16200000">
            <a:off x="7391401" y="5194300"/>
            <a:ext cx="1223962" cy="115093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8404225" y="6208713"/>
            <a:ext cx="180975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67" name="TextBox 6"/>
          <p:cNvSpPr txBox="1">
            <a:spLocks noChangeArrowheads="1"/>
          </p:cNvSpPr>
          <p:nvPr/>
        </p:nvSpPr>
        <p:spPr bwMode="auto">
          <a:xfrm>
            <a:off x="8566150" y="5630863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14cm</a:t>
            </a:r>
          </a:p>
        </p:txBody>
      </p:sp>
      <p:sp>
        <p:nvSpPr>
          <p:cNvPr id="9268" name="TextBox 7"/>
          <p:cNvSpPr txBox="1">
            <a:spLocks noChangeArrowheads="1"/>
          </p:cNvSpPr>
          <p:nvPr/>
        </p:nvSpPr>
        <p:spPr bwMode="auto">
          <a:xfrm>
            <a:off x="7847013" y="6427788"/>
            <a:ext cx="719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7cm</a:t>
            </a:r>
          </a:p>
        </p:txBody>
      </p:sp>
      <p:sp>
        <p:nvSpPr>
          <p:cNvPr id="9269" name="TextBox 70"/>
          <p:cNvSpPr txBox="1">
            <a:spLocks noChangeArrowheads="1"/>
          </p:cNvSpPr>
          <p:nvPr/>
        </p:nvSpPr>
        <p:spPr bwMode="auto">
          <a:xfrm>
            <a:off x="7808913" y="5807075"/>
            <a:ext cx="110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49cm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Oval 71"/>
          <p:cNvSpPr/>
          <p:nvPr/>
        </p:nvSpPr>
        <p:spPr>
          <a:xfrm>
            <a:off x="438150" y="3081338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3" name="Oval 72"/>
          <p:cNvSpPr/>
          <p:nvPr/>
        </p:nvSpPr>
        <p:spPr>
          <a:xfrm>
            <a:off x="2581275" y="2928938"/>
            <a:ext cx="419100" cy="3698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4" name="Oval 73"/>
          <p:cNvSpPr/>
          <p:nvPr/>
        </p:nvSpPr>
        <p:spPr>
          <a:xfrm>
            <a:off x="5214938" y="2928938"/>
            <a:ext cx="384175" cy="3841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5" name="Oval 74"/>
          <p:cNvSpPr/>
          <p:nvPr/>
        </p:nvSpPr>
        <p:spPr>
          <a:xfrm>
            <a:off x="6938963" y="2857500"/>
            <a:ext cx="419100" cy="2873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6" name="Oval 75"/>
          <p:cNvSpPr/>
          <p:nvPr/>
        </p:nvSpPr>
        <p:spPr>
          <a:xfrm>
            <a:off x="285750" y="5048250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8" name="Oval 77"/>
          <p:cNvSpPr/>
          <p:nvPr/>
        </p:nvSpPr>
        <p:spPr>
          <a:xfrm>
            <a:off x="4643438" y="5021263"/>
            <a:ext cx="571500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9" name="Oval 78"/>
          <p:cNvSpPr/>
          <p:nvPr/>
        </p:nvSpPr>
        <p:spPr>
          <a:xfrm>
            <a:off x="7500938" y="5092700"/>
            <a:ext cx="555625" cy="4286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277" name="TextBox 88"/>
          <p:cNvSpPr txBox="1">
            <a:spLocks noChangeArrowheads="1"/>
          </p:cNvSpPr>
          <p:nvPr/>
        </p:nvSpPr>
        <p:spPr bwMode="auto">
          <a:xfrm>
            <a:off x="5751513" y="5959475"/>
            <a:ext cx="110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48cm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78" name="TextBox 89"/>
          <p:cNvSpPr txBox="1">
            <a:spLocks noChangeArrowheads="1"/>
          </p:cNvSpPr>
          <p:nvPr/>
        </p:nvSpPr>
        <p:spPr bwMode="auto">
          <a:xfrm>
            <a:off x="1179513" y="4071938"/>
            <a:ext cx="110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20ft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79" name="TextBox 90"/>
          <p:cNvSpPr txBox="1">
            <a:spLocks noChangeArrowheads="1"/>
          </p:cNvSpPr>
          <p:nvPr/>
        </p:nvSpPr>
        <p:spPr bwMode="auto">
          <a:xfrm>
            <a:off x="2894013" y="1987550"/>
            <a:ext cx="110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9in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80" name="TextBox 93"/>
          <p:cNvSpPr txBox="1">
            <a:spLocks noChangeArrowheads="1"/>
          </p:cNvSpPr>
          <p:nvPr/>
        </p:nvSpPr>
        <p:spPr bwMode="auto">
          <a:xfrm>
            <a:off x="4714875" y="1785938"/>
            <a:ext cx="110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15ft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81" name="TextBox 94"/>
          <p:cNvSpPr txBox="1">
            <a:spLocks noChangeArrowheads="1"/>
          </p:cNvSpPr>
          <p:nvPr/>
        </p:nvSpPr>
        <p:spPr bwMode="auto">
          <a:xfrm>
            <a:off x="7358063" y="1214438"/>
            <a:ext cx="110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18cm</a:t>
            </a:r>
            <a:r>
              <a:rPr lang="en-GB" b="1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78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1131" y="184437"/>
            <a:ext cx="7490706" cy="70086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000" dirty="0" smtClean="0"/>
              <a:t>Cum aria triunghiului este jumătate din aria paralelogram</a:t>
            </a:r>
            <a:r>
              <a:rPr lang="en-US" sz="2000" dirty="0" err="1" smtClean="0"/>
              <a:t>ului</a:t>
            </a:r>
            <a:r>
              <a:rPr lang="en-US" sz="2000" dirty="0" smtClean="0"/>
              <a:t>,</a:t>
            </a:r>
            <a:r>
              <a:rPr lang="ro-RO" sz="2000" dirty="0" smtClean="0"/>
              <a:t> putem calcula </a:t>
            </a:r>
            <a:r>
              <a:rPr lang="ro-RO" sz="2000" dirty="0"/>
              <a:t>aria triunghiului folosind </a:t>
            </a:r>
            <a:r>
              <a:rPr lang="ro-RO" sz="2000" dirty="0" smtClean="0"/>
              <a:t>și cealaltă formulă de la paralelogram.</a:t>
            </a:r>
            <a:endParaRPr lang="en-US" sz="200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201305" y="990600"/>
            <a:ext cx="3628237" cy="2091810"/>
            <a:chOff x="559401" y="1668790"/>
            <a:chExt cx="6527199" cy="4078938"/>
          </a:xfrm>
          <a:solidFill>
            <a:srgbClr val="92D050"/>
          </a:solidFill>
        </p:grpSpPr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1025412" y="5004795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410826" y="5012407"/>
              <a:ext cx="1600201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o-RO" dirty="0" smtClean="0"/>
                <a:t>b</a:t>
              </a:r>
              <a:endParaRPr lang="en-US" dirty="0"/>
            </a:p>
          </p:txBody>
        </p:sp>
        <p:grpSp>
          <p:nvGrpSpPr>
            <p:cNvPr id="33" name="Group 2"/>
            <p:cNvGrpSpPr>
              <a:grpSpLocks/>
            </p:cNvGrpSpPr>
            <p:nvPr/>
          </p:nvGrpSpPr>
          <p:grpSpPr bwMode="auto">
            <a:xfrm>
              <a:off x="559401" y="1668790"/>
              <a:ext cx="1640266" cy="3055611"/>
              <a:chOff x="2794353" y="1644382"/>
              <a:chExt cx="1640266" cy="3055611"/>
            </a:xfrm>
            <a:grpFill/>
          </p:grpSpPr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 flipH="1">
                <a:off x="2958470" y="1644382"/>
                <a:ext cx="1476149" cy="305561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 smtClean="0"/>
                  <a:t>a</a:t>
                </a:r>
                <a:endParaRPr lang="en-US" dirty="0"/>
              </a:p>
            </p:txBody>
          </p:sp>
        </p:grpSp>
      </p:grpSp>
      <p:sp>
        <p:nvSpPr>
          <p:cNvPr id="36" name="Arc 35"/>
          <p:cNvSpPr/>
          <p:nvPr/>
        </p:nvSpPr>
        <p:spPr>
          <a:xfrm>
            <a:off x="292532" y="2242784"/>
            <a:ext cx="545007" cy="621940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88303" y="2095218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03" y="2095218"/>
                <a:ext cx="38241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4034259" y="1556418"/>
                <a:ext cx="4439535" cy="81567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Arie</m:t>
                      </m:r>
                      <m: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o-RO" altLang="en-US" sz="2400" b="0" i="0" baseline="-25000" smtClean="0">
                          <a:latin typeface="Cambria Math" panose="02040503050406030204" pitchFamily="18" charset="0"/>
                        </a:rPr>
                        <m:t>triunghi</m:t>
                      </m:r>
                      <m:r>
                        <a:rPr lang="ro-RO" alt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func>
                            <m:funcPr>
                              <m:ctrlPr>
                                <a:rPr lang="ro-RO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o-RO" alt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o-RO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o-RO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37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259" y="1556418"/>
                <a:ext cx="4439535" cy="815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348494" y="990600"/>
            <a:ext cx="1692353" cy="15631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586415" y="1000380"/>
            <a:ext cx="2459633" cy="1543594"/>
          </a:xfrm>
          <a:prstGeom prst="triangle">
            <a:avLst>
              <a:gd name="adj" fmla="val 31135"/>
            </a:avLst>
          </a:prstGeom>
          <a:solidFill>
            <a:srgbClr val="4F81BD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9220" y="192485"/>
            <a:ext cx="8002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r>
              <a:rPr lang="ro-RO" dirty="0" smtClean="0"/>
              <a:t> 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 rot="185296">
            <a:off x="771175" y="4536341"/>
            <a:ext cx="2438400" cy="1659064"/>
          </a:xfrm>
          <a:prstGeom prst="triangle">
            <a:avLst>
              <a:gd name="adj" fmla="val 85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03662" y="498683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6 cm</a:t>
            </a: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 rot="13044493">
            <a:off x="5544787" y="5144159"/>
            <a:ext cx="2438400" cy="1659064"/>
          </a:xfrm>
          <a:prstGeom prst="triangle">
            <a:avLst>
              <a:gd name="adj" fmla="val 85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9083" y="4309471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1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085465" y="4130941"/>
            <a:ext cx="4122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2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96191">
            <a:off x="1774616" y="618752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5 cm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>
            <a:off x="685800" y="5862566"/>
            <a:ext cx="545007" cy="621940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141411" y="5789027"/>
                <a:ext cx="580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1" y="5789027"/>
                <a:ext cx="58060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376846" y="5751439"/>
            <a:ext cx="545007" cy="621940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832457" y="5677900"/>
                <a:ext cx="580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o-R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57" y="5677900"/>
                <a:ext cx="5806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57800" y="501400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10 cm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373871" y="608026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12 cm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59347" y="3517109"/>
            <a:ext cx="37620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u="sng" dirty="0" smtClean="0"/>
              <a:t>Calculați aria triunghiurilor de mai jos:</a:t>
            </a:r>
            <a:endParaRPr lang="en-US" u="sng" dirty="0"/>
          </a:p>
        </p:txBody>
      </p:sp>
      <p:sp>
        <p:nvSpPr>
          <p:cNvPr id="52" name="TextBox 51"/>
          <p:cNvSpPr txBox="1"/>
          <p:nvPr/>
        </p:nvSpPr>
        <p:spPr>
          <a:xfrm>
            <a:off x="1491588" y="5493435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FF0000"/>
                </a:solidFill>
              </a:rPr>
              <a:t>A = 7.5 cm</a:t>
            </a:r>
            <a:r>
              <a:rPr lang="ro-RO" sz="2400" b="1" baseline="30000" dirty="0" smtClean="0">
                <a:solidFill>
                  <a:srgbClr val="FF0000"/>
                </a:solidFill>
              </a:rPr>
              <a:t>2</a:t>
            </a:r>
            <a:r>
              <a:rPr lang="ro-RO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99313" y="4742407"/>
                <a:ext cx="1731693" cy="429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o-RO" sz="2000" b="1" dirty="0" smtClean="0">
                    <a:solidFill>
                      <a:srgbClr val="FF0000"/>
                    </a:solidFill>
                  </a:rPr>
                  <a:t>A = </a:t>
                </a:r>
                <a14:m>
                  <m:oMath xmlns:m="http://schemas.openxmlformats.org/officeDocument/2006/math">
                    <m:r>
                      <a:rPr lang="ro-RO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ad>
                      <m:radPr>
                        <m:degHide m:val="on"/>
                        <m:ctrlPr>
                          <a:rPr lang="ro-RO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ro-RO" sz="2000" b="1" dirty="0" smtClean="0">
                    <a:solidFill>
                      <a:srgbClr val="FF0000"/>
                    </a:solidFill>
                  </a:rPr>
                  <a:t> cm</a:t>
                </a:r>
                <a:r>
                  <a:rPr lang="ro-RO" sz="20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ro-RO" sz="20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13" y="4742407"/>
                <a:ext cx="1731693" cy="429092"/>
              </a:xfrm>
              <a:prstGeom prst="rect">
                <a:avLst/>
              </a:prstGeom>
              <a:blipFill rotWithShape="0">
                <a:blip r:embed="rId6"/>
                <a:stretch>
                  <a:fillRect l="-3873" t="-1429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4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2" grpId="0"/>
      <p:bldP spid="37" grpId="0" animBg="1"/>
      <p:bldP spid="7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1380" y="506944"/>
            <a:ext cx="8002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r>
              <a:rPr lang="ro-RO" dirty="0" smtClean="0"/>
              <a:t> 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066800" y="457200"/>
            <a:ext cx="7490706" cy="7008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/>
              <a:t>Putem</a:t>
            </a:r>
            <a:r>
              <a:rPr lang="en-US" sz="2000" dirty="0" smtClean="0"/>
              <a:t> </a:t>
            </a:r>
            <a:r>
              <a:rPr lang="en-US" sz="2000" dirty="0" err="1" smtClean="0"/>
              <a:t>calcula</a:t>
            </a:r>
            <a:r>
              <a:rPr lang="en-US" sz="2000" dirty="0" smtClean="0"/>
              <a:t> </a:t>
            </a:r>
            <a:r>
              <a:rPr lang="ro-RO" sz="2000" dirty="0" smtClean="0"/>
              <a:t>aria triunghiului</a:t>
            </a:r>
            <a:r>
              <a:rPr lang="en-US" sz="2000" dirty="0"/>
              <a:t> </a:t>
            </a:r>
            <a:r>
              <a:rPr lang="ro-RO" sz="2000" dirty="0" smtClean="0"/>
              <a:t>și în cazul în care cunoaștem doar laturile, folosind formula lui Heron.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1244" y="1696700"/>
                <a:ext cx="5890523" cy="128689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𝐹𝑜𝑟𝑚𝑢𝑙𝑎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𝑙𝑢𝑖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𝐻𝑒𝑟𝑜𝑛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:      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o-RO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o-R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ro-R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o-RO" b="0" i="1" dirty="0" smtClean="0">
                  <a:latin typeface="Cambria Math" panose="02040503050406030204" pitchFamily="18" charset="0"/>
                </a:endParaRPr>
              </a:p>
              <a:p>
                <a:r>
                  <a:rPr lang="ro-RO" b="0" dirty="0" smtClean="0"/>
                  <a:t>      </a:t>
                </a:r>
              </a:p>
              <a:p>
                <a:r>
                  <a:rPr lang="ro-RO" dirty="0"/>
                  <a:t> </a:t>
                </a:r>
                <a:r>
                  <a:rPr lang="ro-RO" dirty="0" smtClean="0"/>
                  <a:t>    </a:t>
                </a:r>
                <a14:m>
                  <m:oMath xmlns:m="http://schemas.openxmlformats.org/officeDocument/2006/math">
                    <m:r>
                      <a:rPr lang="ro-RO" b="0" i="1" smtClean="0">
                        <a:latin typeface="Cambria Math" panose="02040503050406030204" pitchFamily="18" charset="0"/>
                      </a:rPr>
                      <m:t>𝑢𝑛𝑑𝑒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𝑠𝑢𝑛𝑡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𝑙𝑎𝑡𝑢𝑟𝑖𝑙𝑒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𝑖𝑎𝑟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ro-RO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o-RO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o-RO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RO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ro-RO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o-RO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ro-R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o-R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ro-RO" b="0" i="0" smtClean="0">
                        <a:latin typeface="Cambria Math" panose="02040503050406030204" pitchFamily="18" charset="0"/>
                      </a:rPr>
                      <m:t>semiperimetru</m:t>
                    </m:r>
                    <m:r>
                      <a:rPr lang="ro-RO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o-RO" b="0" dirty="0" smtClean="0"/>
              </a:p>
              <a:p>
                <a:endParaRPr lang="ro-RO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44" y="1696700"/>
                <a:ext cx="5890523" cy="1286891"/>
              </a:xfrm>
              <a:prstGeom prst="rect">
                <a:avLst/>
              </a:prstGeom>
              <a:blipFill rotWithShape="0">
                <a:blip r:embed="rId2"/>
                <a:stretch>
                  <a:fillRect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33993" y="3651274"/>
            <a:ext cx="37620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u="sng" dirty="0" smtClean="0"/>
              <a:t>Calculați aria triunghiurilor de mai jos:</a:t>
            </a:r>
            <a:endParaRPr lang="en-US" u="sng" dirty="0"/>
          </a:p>
        </p:txBody>
      </p:sp>
      <p:sp>
        <p:nvSpPr>
          <p:cNvPr id="21" name="Right Triangle 20"/>
          <p:cNvSpPr/>
          <p:nvPr/>
        </p:nvSpPr>
        <p:spPr>
          <a:xfrm rot="7650046">
            <a:off x="1234879" y="5397749"/>
            <a:ext cx="1371600" cy="1676400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6393" y="531718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3cm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85511" y="54685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4 cm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993" y="4565673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1.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20804" y="4689515"/>
            <a:ext cx="4122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2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26" name="Right Triangle 25"/>
          <p:cNvSpPr/>
          <p:nvPr/>
        </p:nvSpPr>
        <p:spPr>
          <a:xfrm rot="13229462">
            <a:off x="5716183" y="4793238"/>
            <a:ext cx="1371600" cy="1676400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50750" y="535760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26 cm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04362" y="457988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10 cm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946150" y="599620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24 cm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6191">
            <a:off x="1546641" y="625252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5 cm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41599" y="5731445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solidFill>
                  <a:srgbClr val="FF0000"/>
                </a:solidFill>
              </a:rPr>
              <a:t>A = 6 cm</a:t>
            </a:r>
            <a:r>
              <a:rPr lang="ro-RO" sz="2400" b="1" baseline="30000" dirty="0" smtClean="0">
                <a:solidFill>
                  <a:srgbClr val="FF0000"/>
                </a:solidFill>
              </a:rPr>
              <a:t>2</a:t>
            </a:r>
            <a:r>
              <a:rPr lang="ro-RO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8515" y="5338672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FF0000"/>
                </a:solidFill>
              </a:rPr>
              <a:t>A = 120 cm</a:t>
            </a:r>
            <a:r>
              <a:rPr lang="ro-RO" sz="2000" b="1" baseline="30000" dirty="0" smtClean="0">
                <a:solidFill>
                  <a:srgbClr val="FF0000"/>
                </a:solidFill>
              </a:rPr>
              <a:t>2</a:t>
            </a:r>
            <a:r>
              <a:rPr lang="ro-RO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38" grpId="0"/>
      <p:bldP spid="39" grpId="0"/>
      <p:bldP spid="40" grpId="0"/>
      <p:bldP spid="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" y="3787696"/>
            <a:ext cx="9119846" cy="3070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380" y="506944"/>
            <a:ext cx="8002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r>
              <a:rPr lang="ro-RO" dirty="0" smtClean="0"/>
              <a:t> 3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88622" y="457200"/>
            <a:ext cx="7490706" cy="7008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o-RO" sz="2000" dirty="0" smtClean="0"/>
              <a:t>Caz particular: triunghiul echilateral</a:t>
            </a:r>
          </a:p>
          <a:p>
            <a:pPr marL="0" indent="0">
              <a:buFont typeface="Arial" pitchFamily="34" charset="0"/>
              <a:buNone/>
            </a:pPr>
            <a:r>
              <a:rPr lang="ro-RO" sz="2000" dirty="0" smtClean="0"/>
              <a:t>Folosind formula lui Heron, aria triunghiului echilateral devine: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1524000"/>
                <a:ext cx="4828245" cy="103278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3200" b="0" i="1" smtClean="0">
                          <a:latin typeface="Cambria Math" panose="02040503050406030204" pitchFamily="18" charset="0"/>
                        </a:rPr>
                        <m:t>𝐴𝑟𝑖𝑒</m:t>
                      </m:r>
                      <m:r>
                        <a:rPr lang="ro-RO" sz="3200" b="0" i="1" baseline="-25000" smtClean="0">
                          <a:latin typeface="Cambria Math" panose="02040503050406030204" pitchFamily="18" charset="0"/>
                        </a:rPr>
                        <m:t>𝑡𝑟𝑖𝑢𝑛𝑔h𝑖</m:t>
                      </m:r>
                      <m:r>
                        <a:rPr lang="ro-RO" sz="32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o-RO" sz="3200" b="0" i="1" baseline="-25000" smtClean="0">
                          <a:latin typeface="Cambria Math" panose="02040503050406030204" pitchFamily="18" charset="0"/>
                        </a:rPr>
                        <m:t>𝑒𝑐h𝑖𝑙𝑎𝑡𝑒𝑟𝑎𝑙</m:t>
                      </m:r>
                      <m:r>
                        <a:rPr lang="ro-RO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o-RO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o-RO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ro-RO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ro-RO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o-RO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524000"/>
                <a:ext cx="4828245" cy="10327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6200" y="3669268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1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1002" y="3603029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2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2" y="2922723"/>
            <a:ext cx="37620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u="sng" dirty="0" smtClean="0"/>
              <a:t>Calculați aria triunghiurilor de mai jos: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885645" y="3592024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3</a:t>
            </a:r>
            <a:r>
              <a:rPr lang="ro-RO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0749" y="1024768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1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407" y="2852379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2</a:t>
            </a:r>
            <a:r>
              <a:rPr lang="ro-RO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54" y="152400"/>
            <a:ext cx="12827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u="sng" dirty="0" smtClean="0"/>
              <a:t>Răspunsuri: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38621" y="4953000"/>
            <a:ext cx="412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o-RO" dirty="0"/>
              <a:t>3</a:t>
            </a:r>
            <a:r>
              <a:rPr lang="ro-RO" dirty="0" smtClean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9600" y="1097929"/>
                <a:ext cx="3476273" cy="59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  <m:rad>
                          <m:radPr>
                            <m:degHide m:val="on"/>
                            <m:ctrlPr>
                              <a:rPr lang="ro-R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R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o-RO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ro-RO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ro-RO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ro-RO" sz="2400" b="1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097929"/>
                <a:ext cx="3476273" cy="592342"/>
              </a:xfrm>
              <a:prstGeom prst="rect">
                <a:avLst/>
              </a:prstGeom>
              <a:blipFill rotWithShape="0">
                <a:blip r:embed="rId2"/>
                <a:stretch>
                  <a:fillRect l="-175" b="-1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353" y="314320"/>
            <a:ext cx="2190154" cy="633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19599" y="2740874"/>
                <a:ext cx="2980816" cy="59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sup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𝟐𝟐𝟓</m:t>
                        </m:r>
                        <m:rad>
                          <m:radPr>
                            <m:degHide m:val="on"/>
                            <m:ctrlPr>
                              <a:rPr lang="ro-R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R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o-RO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m</a:t>
                </a:r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ro-RO" sz="2400" b="1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2740874"/>
                <a:ext cx="2980816" cy="592342"/>
              </a:xfrm>
              <a:prstGeom prst="rect">
                <a:avLst/>
              </a:prstGeom>
              <a:blipFill rotWithShape="0">
                <a:blip r:embed="rId4"/>
                <a:stretch>
                  <a:fillRect l="-204"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4953000"/>
                <a:ext cx="2886239" cy="59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  <m:sup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RO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𝟒𝟒𝟏</m:t>
                        </m:r>
                        <m:rad>
                          <m:radPr>
                            <m:degHide m:val="on"/>
                            <m:ctrlPr>
                              <a:rPr lang="ro-R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o-RO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o-RO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ro-RO" sz="2400" b="1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53000"/>
                <a:ext cx="2886239" cy="592342"/>
              </a:xfrm>
              <a:prstGeom prst="rect">
                <a:avLst/>
              </a:prstGeom>
              <a:blipFill rotWithShape="0">
                <a:blip r:embed="rId5"/>
                <a:stretch>
                  <a:fillRect l="-211" b="-17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8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38" y="1208088"/>
            <a:ext cx="8205787" cy="949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1181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FF0000"/>
                </a:solidFill>
              </a:rPr>
              <a:t>Aria </a:t>
            </a:r>
            <a:r>
              <a:rPr lang="ro-RO" altLang="en-US" u="sng" dirty="0" smtClean="0">
                <a:solidFill>
                  <a:srgbClr val="FF0000"/>
                </a:solidFill>
              </a:rPr>
              <a:t>rombului</a:t>
            </a:r>
            <a:endParaRPr lang="en-US" altLang="en-US" u="sng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43199"/>
            <a:ext cx="2406711" cy="24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7182" y="298745"/>
            <a:ext cx="8915400" cy="609600"/>
          </a:xfrm>
          <a:solidFill>
            <a:srgbClr val="FFC000"/>
          </a:solidFill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o-RO" sz="2400" dirty="0" smtClean="0"/>
              <a:t>Aria rombului este egală cu semiprodusul lungimilor diagonalelor sale. </a:t>
            </a:r>
            <a:endParaRPr lang="en-US" sz="2400" dirty="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 rot="18296161">
            <a:off x="533352" y="3502221"/>
            <a:ext cx="3279775" cy="2267254"/>
            <a:chOff x="430" y="2352"/>
            <a:chExt cx="2066" cy="1392"/>
          </a:xfrm>
        </p:grpSpPr>
        <p:sp>
          <p:nvSpPr>
            <p:cNvPr id="10248" name="AutoShape 4"/>
            <p:cNvSpPr>
              <a:spLocks noChangeArrowheads="1"/>
            </p:cNvSpPr>
            <p:nvPr/>
          </p:nvSpPr>
          <p:spPr bwMode="auto">
            <a:xfrm>
              <a:off x="432" y="2352"/>
              <a:ext cx="2064" cy="1392"/>
            </a:xfrm>
            <a:prstGeom prst="parallelogram">
              <a:avLst>
                <a:gd name="adj" fmla="val 370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6"/>
            <p:cNvSpPr>
              <a:spLocks noChangeShapeType="1"/>
            </p:cNvSpPr>
            <p:nvPr/>
          </p:nvSpPr>
          <p:spPr bwMode="auto">
            <a:xfrm flipV="1">
              <a:off x="430" y="2352"/>
              <a:ext cx="206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 rot="3303839">
              <a:off x="1548" y="2703"/>
              <a:ext cx="46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 rot="3303839">
              <a:off x="1618" y="3246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249" name="Line 5"/>
            <p:cNvSpPr>
              <a:spLocks noChangeShapeType="1"/>
            </p:cNvSpPr>
            <p:nvPr/>
          </p:nvSpPr>
          <p:spPr bwMode="auto">
            <a:xfrm>
              <a:off x="952" y="2358"/>
              <a:ext cx="1000" cy="13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Text Box 11"/>
              <p:cNvSpPr txBox="1">
                <a:spLocks noChangeArrowheads="1"/>
              </p:cNvSpPr>
              <p:nvPr/>
            </p:nvSpPr>
            <p:spPr bwMode="auto">
              <a:xfrm>
                <a:off x="4373203" y="3744092"/>
                <a:ext cx="3586163" cy="88364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sz="3200" dirty="0" smtClean="0"/>
                  <a:t>Arie</a:t>
                </a:r>
                <a:r>
                  <a:rPr lang="ro-RO" sz="3200" baseline="-25000" dirty="0" smtClean="0"/>
                  <a:t>romb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d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aseline="30000" dirty="0"/>
                          <m:t>.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d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num>
                      <m:den>
                        <m:r>
                          <a:rPr lang="ro-RO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34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3203" y="3744092"/>
                <a:ext cx="3586163" cy="883640"/>
              </a:xfrm>
              <a:prstGeom prst="rect">
                <a:avLst/>
              </a:prstGeom>
              <a:blipFill rotWithShape="0">
                <a:blip r:embed="rId2"/>
                <a:stretch>
                  <a:fillRect l="-4244" b="-103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68167" y="4409122"/>
            <a:ext cx="228600" cy="2290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05400"/>
            <a:ext cx="1460346" cy="1509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74067"/>
                <a:ext cx="8952582" cy="12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dirty="0" smtClean="0"/>
                  <a:t>OBS: Formula se demonstrează folosind aria celor patru triunghiuri dreptunghice, determinate    </a:t>
                </a:r>
              </a:p>
              <a:p>
                <a:r>
                  <a:rPr lang="ro-RO" dirty="0"/>
                  <a:t> </a:t>
                </a:r>
                <a:r>
                  <a:rPr lang="ro-RO" dirty="0" smtClean="0"/>
                  <a:t>        de diagonale, astfel:  </a:t>
                </a:r>
                <a:r>
                  <a:rPr lang="ro-RO" dirty="0"/>
                  <a:t>Arie</a:t>
                </a:r>
                <a:r>
                  <a:rPr lang="ro-RO" baseline="-25000" dirty="0"/>
                  <a:t>romb</a:t>
                </a:r>
                <a:r>
                  <a:rPr lang="en-US" dirty="0"/>
                  <a:t> = </a:t>
                </a:r>
                <a:r>
                  <a:rPr lang="ro-RO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</m:num>
                          <m:den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</m:num>
                          <m:den>
                            <m:r>
                              <a:rPr lang="ro-R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ro-RO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o-RO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o-RO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.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ro-RO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ro-RO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4067"/>
                <a:ext cx="8952582" cy="1224181"/>
              </a:xfrm>
              <a:prstGeom prst="rect">
                <a:avLst/>
              </a:prstGeom>
              <a:blipFill rotWithShape="0">
                <a:blip r:embed="rId4"/>
                <a:stretch>
                  <a:fillRect l="-545" t="-2985" r="-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9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7" grpId="0" animBg="1" autoUpdateAnimBg="0"/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35150" y="2492375"/>
            <a:ext cx="4103688" cy="1655763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14398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2cm</a:t>
            </a:r>
            <a:endParaRPr lang="en-US" sz="4000" b="1" kern="0" dirty="0" smtClean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03575" y="4221163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6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20488" name="TextBox 20"/>
          <p:cNvSpPr txBox="1">
            <a:spLocks noChangeArrowheads="1"/>
          </p:cNvSpPr>
          <p:nvPr/>
        </p:nvSpPr>
        <p:spPr bwMode="auto">
          <a:xfrm>
            <a:off x="1676400" y="5438347"/>
            <a:ext cx="670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altLang="en-US" sz="6000" b="1" dirty="0" smtClean="0">
                <a:solidFill>
                  <a:srgbClr val="FF0000"/>
                </a:solidFill>
              </a:rPr>
              <a:t>P=2(6+2)=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16cm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59832" y="1772816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6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850" y="3068960"/>
            <a:ext cx="14398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 smtClean="0"/>
              <a:t>2cm</a:t>
            </a:r>
            <a:endParaRPr lang="en-US" sz="4000" b="1" kern="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76056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5311" y="874713"/>
            <a:ext cx="43211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600" kern="0" dirty="0" smtClean="0"/>
              <a:t>Calculați </a:t>
            </a:r>
            <a:r>
              <a:rPr lang="en-GB" sz="3600" kern="0" dirty="0" err="1" smtClean="0"/>
              <a:t>perimetr</a:t>
            </a:r>
            <a:r>
              <a:rPr lang="ro-RO" sz="3600" kern="0" dirty="0" smtClean="0"/>
              <a:t>ul</a:t>
            </a:r>
            <a:r>
              <a:rPr lang="en-GB" sz="3600" kern="0" dirty="0" smtClean="0"/>
              <a:t>:</a:t>
            </a: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42708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18296161">
            <a:off x="-90031" y="1639962"/>
            <a:ext cx="5722938" cy="3135392"/>
            <a:chOff x="430" y="2352"/>
            <a:chExt cx="3605" cy="1925"/>
          </a:xfrm>
        </p:grpSpPr>
        <p:sp>
          <p:nvSpPr>
            <p:cNvPr id="10248" name="AutoShape 4"/>
            <p:cNvSpPr>
              <a:spLocks noChangeArrowheads="1"/>
            </p:cNvSpPr>
            <p:nvPr/>
          </p:nvSpPr>
          <p:spPr bwMode="auto">
            <a:xfrm>
              <a:off x="432" y="2352"/>
              <a:ext cx="2064" cy="1392"/>
            </a:xfrm>
            <a:prstGeom prst="parallelogram">
              <a:avLst>
                <a:gd name="adj" fmla="val 370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6"/>
            <p:cNvSpPr>
              <a:spLocks noChangeShapeType="1"/>
            </p:cNvSpPr>
            <p:nvPr/>
          </p:nvSpPr>
          <p:spPr bwMode="auto">
            <a:xfrm flipV="1">
              <a:off x="430" y="2352"/>
              <a:ext cx="206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 rot="3303839">
              <a:off x="3520" y="3395"/>
              <a:ext cx="7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d</a:t>
              </a:r>
              <a:r>
                <a:rPr lang="en-US" baseline="-25000" dirty="0" smtClean="0"/>
                <a:t>1</a:t>
              </a:r>
              <a:r>
                <a:rPr lang="ro-RO" baseline="-25000" dirty="0" smtClean="0"/>
                <a:t> </a:t>
              </a:r>
              <a:r>
                <a:rPr lang="ro-RO" dirty="0" smtClean="0"/>
                <a:t>= 10 cm</a:t>
              </a:r>
              <a:endParaRPr lang="en-US" sz="2400" dirty="0"/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 rot="3303839">
              <a:off x="3143" y="3576"/>
              <a:ext cx="93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d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ro-RO" baseline="-25000" dirty="0" smtClean="0">
                  <a:solidFill>
                    <a:srgbClr val="FF0000"/>
                  </a:solidFill>
                </a:rPr>
                <a:t>  </a:t>
              </a:r>
              <a:r>
                <a:rPr lang="ro-RO" dirty="0" smtClean="0"/>
                <a:t>= 8 cm</a:t>
              </a:r>
              <a:endParaRPr lang="en-US" sz="3200" dirty="0"/>
            </a:p>
            <a:p>
              <a:pPr>
                <a:spcBef>
                  <a:spcPct val="50000"/>
                </a:spcBef>
              </a:pP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249" name="Line 5"/>
            <p:cNvSpPr>
              <a:spLocks noChangeShapeType="1"/>
            </p:cNvSpPr>
            <p:nvPr/>
          </p:nvSpPr>
          <p:spPr bwMode="auto">
            <a:xfrm>
              <a:off x="952" y="2358"/>
              <a:ext cx="1000" cy="13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Text Box 11"/>
              <p:cNvSpPr txBox="1">
                <a:spLocks noChangeArrowheads="1"/>
              </p:cNvSpPr>
              <p:nvPr/>
            </p:nvSpPr>
            <p:spPr bwMode="auto">
              <a:xfrm>
                <a:off x="3648941" y="2886654"/>
                <a:ext cx="5495059" cy="1527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Arie</a:t>
                </a:r>
                <a:r>
                  <a:rPr lang="ro-RO" sz="32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romb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o-RO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</a:t>
                </a:r>
                <a:r>
                  <a:rPr lang="ro-RO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10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3200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ro-RO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8</a:t>
                </a:r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ro-RO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o-RO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40cm</a:t>
                </a:r>
                <a:r>
                  <a:rPr lang="ro-RO" sz="3200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  <a:r>
                  <a:rPr lang="en-US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34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8941" y="2886654"/>
                <a:ext cx="5495059" cy="1527406"/>
              </a:xfrm>
              <a:prstGeom prst="rect">
                <a:avLst/>
              </a:prstGeom>
              <a:blipFill rotWithShape="0">
                <a:blip r:embed="rId2"/>
                <a:stretch>
                  <a:fillRect l="-288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10965" y="3733800"/>
            <a:ext cx="228600" cy="2290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05400"/>
            <a:ext cx="1460346" cy="1509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33" y="417367"/>
            <a:ext cx="1710967" cy="594947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Exemplu: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6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76225"/>
            <a:ext cx="8867775" cy="33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81153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820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 Calculați aria fiecărui romb de mai jos.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242"/>
            <a:ext cx="8124825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827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Răspunsuri: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1350"/>
            <a:ext cx="8534400" cy="121054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 smtClean="0"/>
              <a:t>OBS: </a:t>
            </a:r>
            <a:r>
              <a:rPr lang="en-US" sz="2400" dirty="0" err="1" smtClean="0"/>
              <a:t>Rombu</a:t>
            </a:r>
            <a:r>
              <a:rPr lang="ro-RO" sz="2400" dirty="0"/>
              <a:t>l</a:t>
            </a:r>
            <a:r>
              <a:rPr lang="en-US" sz="2400" dirty="0"/>
              <a:t> </a:t>
            </a:r>
            <a:r>
              <a:rPr lang="ro-RO" sz="2400" dirty="0" smtClean="0"/>
              <a:t>este de fapt un paralelogram cu două laturi consecutive congruente, deci putem calcula aria rombului folosind și formulele de la paralelogram.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4006204" y="2384596"/>
                <a:ext cx="1600200" cy="52322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/>
                  <a:t>A</a:t>
                </a:r>
                <a:r>
                  <a:rPr lang="en-US" sz="2800" dirty="0"/>
                  <a:t> =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h</a:t>
                </a: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6204" y="2384596"/>
                <a:ext cx="16002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7605" t="-10465" r="-3042" b="-325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39416" y="2036606"/>
            <a:ext cx="2438400" cy="2286000"/>
            <a:chOff x="838200" y="2057400"/>
            <a:chExt cx="2438400" cy="2286000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838200" y="2057400"/>
              <a:ext cx="2438400" cy="1676400"/>
            </a:xfrm>
            <a:prstGeom prst="parallelogram">
              <a:avLst>
                <a:gd name="adj" fmla="val 363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1371600" y="2057400"/>
              <a:ext cx="685800" cy="2286000"/>
              <a:chOff x="864" y="1296"/>
              <a:chExt cx="432" cy="1440"/>
            </a:xfrm>
          </p:grpSpPr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864" y="1680"/>
                <a:ext cx="432" cy="1056"/>
                <a:chOff x="864" y="1680"/>
                <a:chExt cx="432" cy="1056"/>
              </a:xfrm>
            </p:grpSpPr>
            <p:sp>
              <p:nvSpPr>
                <p:cNvPr id="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60" y="2448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b</a:t>
                  </a:r>
                  <a:endParaRPr lang="en-US" sz="2400" dirty="0"/>
                </a:p>
              </p:txBody>
            </p:sp>
            <p:sp>
              <p:nvSpPr>
                <p:cNvPr id="2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64" y="168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h</a:t>
                  </a:r>
                  <a:endParaRPr lang="en-US" sz="2400" dirty="0"/>
                </a:p>
              </p:txBody>
            </p:sp>
          </p:grpSp>
        </p:grpSp>
      </p:grpSp>
      <p:sp>
        <p:nvSpPr>
          <p:cNvPr id="22" name="Rectangle 21"/>
          <p:cNvSpPr/>
          <p:nvPr/>
        </p:nvSpPr>
        <p:spPr>
          <a:xfrm>
            <a:off x="1287488" y="3548774"/>
            <a:ext cx="144016" cy="1440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79576" y="189259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91544" y="354877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83632" y="2900702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1424" y="2972710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516" y="4292295"/>
            <a:ext cx="5229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Sau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50908" y="5581851"/>
                <a:ext cx="2226572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A </a:t>
                </a:r>
                <a:r>
                  <a:rPr lang="ro-RO" sz="2800" dirty="0"/>
                  <a:t>= </a:t>
                </a:r>
                <a:r>
                  <a:rPr lang="ro-RO" sz="2800" dirty="0" smtClean="0"/>
                  <a:t>a</a:t>
                </a:r>
                <a:r>
                  <a:rPr lang="ro-RO" sz="2800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ro-RO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o-RO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o-RO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sz="2800" dirty="0" smtClean="0"/>
                  <a:t>sin</a:t>
                </a:r>
                <a14:m>
                  <m:oMath xmlns:m="http://schemas.openxmlformats.org/officeDocument/2006/math">
                    <m:r>
                      <a:rPr lang="ro-RO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o-RO" sz="2800" dirty="0"/>
                  <a:t> </a:t>
                </a:r>
                <a:r>
                  <a:rPr lang="ro-RO" sz="2800" baseline="-25000" dirty="0"/>
                  <a:t> 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908" y="5581851"/>
                <a:ext cx="222657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46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77967" y="4846293"/>
            <a:ext cx="2872052" cy="2087907"/>
            <a:chOff x="559401" y="1676400"/>
            <a:chExt cx="6527199" cy="4071328"/>
          </a:xfrm>
          <a:solidFill>
            <a:srgbClr val="92D050"/>
          </a:solidFill>
        </p:grpSpPr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1025412" y="5004795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410826" y="5012407"/>
              <a:ext cx="1600201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o-RO" dirty="0"/>
                <a:t>a</a:t>
              </a:r>
              <a:endParaRPr lang="en-US" dirty="0"/>
            </a:p>
          </p:txBody>
        </p:sp>
        <p:grpSp>
          <p:nvGrpSpPr>
            <p:cNvPr id="33" name="Group 2"/>
            <p:cNvGrpSpPr>
              <a:grpSpLocks/>
            </p:cNvGrpSpPr>
            <p:nvPr/>
          </p:nvGrpSpPr>
          <p:grpSpPr bwMode="auto">
            <a:xfrm>
              <a:off x="559401" y="1676401"/>
              <a:ext cx="2006618" cy="2945791"/>
              <a:chOff x="2794353" y="1651993"/>
              <a:chExt cx="2006618" cy="2945791"/>
            </a:xfrm>
            <a:grpFill/>
          </p:grpSpPr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 flipH="1">
                <a:off x="3090117" y="1651993"/>
                <a:ext cx="1710854" cy="294579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94353" y="2536748"/>
                <a:ext cx="1389719" cy="735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 smtClean="0"/>
                  <a:t>a</a:t>
                </a:r>
                <a:endParaRPr lang="en-US" dirty="0"/>
              </a:p>
            </p:txBody>
          </p:sp>
        </p:grpSp>
      </p:grpSp>
      <p:sp>
        <p:nvSpPr>
          <p:cNvPr id="36" name="Arc 35"/>
          <p:cNvSpPr/>
          <p:nvPr/>
        </p:nvSpPr>
        <p:spPr>
          <a:xfrm>
            <a:off x="469193" y="6094574"/>
            <a:ext cx="545007" cy="621940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64964" y="5947008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64" y="5947008"/>
                <a:ext cx="38241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 rot="7302606">
            <a:off x="6036697" y="3832413"/>
            <a:ext cx="2656748" cy="2125534"/>
            <a:chOff x="800068" y="1676400"/>
            <a:chExt cx="6286532" cy="4071328"/>
          </a:xfrm>
          <a:solidFill>
            <a:srgbClr val="92D050"/>
          </a:solidFill>
        </p:grpSpPr>
        <p:sp>
          <p:nvSpPr>
            <p:cNvPr id="41" name="AutoShape 2"/>
            <p:cNvSpPr>
              <a:spLocks noChangeArrowheads="1"/>
            </p:cNvSpPr>
            <p:nvPr/>
          </p:nvSpPr>
          <p:spPr bwMode="auto">
            <a:xfrm>
              <a:off x="1219200" y="1676400"/>
              <a:ext cx="5867400" cy="3048000"/>
            </a:xfrm>
            <a:prstGeom prst="parallelogram">
              <a:avLst>
                <a:gd name="adj" fmla="val 4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H="1">
              <a:off x="1025412" y="5004795"/>
              <a:ext cx="4343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 rot="11244086">
              <a:off x="2410827" y="5012407"/>
              <a:ext cx="1600201" cy="73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o-RO" dirty="0"/>
                <a:t>a</a:t>
              </a:r>
              <a:endParaRPr lang="en-US" dirty="0"/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800068" y="1676401"/>
              <a:ext cx="1765951" cy="2945791"/>
              <a:chOff x="3035020" y="1651993"/>
              <a:chExt cx="1765951" cy="2945791"/>
            </a:xfrm>
            <a:grpFill/>
          </p:grpSpPr>
          <p:sp>
            <p:nvSpPr>
              <p:cNvPr id="45" name="Line 4"/>
              <p:cNvSpPr>
                <a:spLocks noChangeShapeType="1"/>
              </p:cNvSpPr>
              <p:nvPr/>
            </p:nvSpPr>
            <p:spPr bwMode="auto">
              <a:xfrm flipH="1">
                <a:off x="3090117" y="1651993"/>
                <a:ext cx="1710854" cy="294579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 rot="17442406">
                <a:off x="2926736" y="2450216"/>
                <a:ext cx="1124953" cy="908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 smtClean="0"/>
                  <a:t>a</a:t>
                </a:r>
                <a:endParaRPr lang="en-US" dirty="0"/>
              </a:p>
            </p:txBody>
          </p:sp>
        </p:grpSp>
      </p:grpSp>
      <p:sp>
        <p:nvSpPr>
          <p:cNvPr id="47" name="Arc 46"/>
          <p:cNvSpPr/>
          <p:nvPr/>
        </p:nvSpPr>
        <p:spPr>
          <a:xfrm rot="7302606">
            <a:off x="7238609" y="3338482"/>
            <a:ext cx="523451" cy="633148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 rot="156576">
                <a:off x="7352883" y="3859444"/>
                <a:ext cx="3672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576">
                <a:off x="7352883" y="3859444"/>
                <a:ext cx="36728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3" grpId="0" animBg="1"/>
      <p:bldP spid="28" grpId="0" animBg="1"/>
      <p:bldP spid="36" grpId="0" animBg="1"/>
      <p:bldP spid="12" grpId="0"/>
      <p:bldP spid="47" grpId="0" animBg="1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 rot="3737275">
            <a:off x="927722" y="820448"/>
            <a:ext cx="1295400" cy="23622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1219201" y="1428142"/>
            <a:ext cx="55022" cy="11095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0844" y="253769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4 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4223" y="166052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6</a:t>
            </a:r>
            <a:r>
              <a:rPr lang="ro-RO" dirty="0" smtClean="0"/>
              <a:t> cm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91931" y="160414"/>
            <a:ext cx="377244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Calcula</a:t>
            </a:r>
            <a:r>
              <a:rPr lang="ro-RO" dirty="0" smtClean="0"/>
              <a:t>ți aria fiecărui romb de mai jos:</a:t>
            </a:r>
            <a:endParaRPr lang="en-US" dirty="0"/>
          </a:p>
        </p:txBody>
      </p:sp>
      <p:sp>
        <p:nvSpPr>
          <p:cNvPr id="91" name="Diamond 90"/>
          <p:cNvSpPr/>
          <p:nvPr/>
        </p:nvSpPr>
        <p:spPr>
          <a:xfrm>
            <a:off x="3850529" y="848756"/>
            <a:ext cx="1295400" cy="23622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3850885" y="1456449"/>
            <a:ext cx="976922" cy="5591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7862725">
            <a:off x="3585477" y="121560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7</a:t>
            </a:r>
            <a:r>
              <a:rPr lang="ro-RO" dirty="0" smtClean="0"/>
              <a:t> cm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 rot="19706265">
            <a:off x="4216043" y="176798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5</a:t>
            </a:r>
            <a:r>
              <a:rPr lang="ro-RO" dirty="0" smtClean="0"/>
              <a:t> cm</a:t>
            </a:r>
            <a:endParaRPr lang="en-US" dirty="0"/>
          </a:p>
        </p:txBody>
      </p:sp>
      <p:sp>
        <p:nvSpPr>
          <p:cNvPr id="96" name="Diamond 95"/>
          <p:cNvSpPr/>
          <p:nvPr/>
        </p:nvSpPr>
        <p:spPr>
          <a:xfrm rot="1058118">
            <a:off x="6858000" y="820449"/>
            <a:ext cx="1295400" cy="23622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6896101" y="1825791"/>
            <a:ext cx="647699" cy="896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8920843">
            <a:off x="6705422" y="112796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12 cm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3184419">
            <a:off x="7102820" y="202596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8 cm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259173" y="4448066"/>
            <a:ext cx="2348585" cy="866102"/>
            <a:chOff x="256145" y="1525334"/>
            <a:chExt cx="6830455" cy="3199065"/>
          </a:xfrm>
          <a:solidFill>
            <a:srgbClr val="92D050"/>
          </a:solidFill>
        </p:grpSpPr>
        <p:sp>
          <p:nvSpPr>
            <p:cNvPr id="143" name="AutoShape 2"/>
            <p:cNvSpPr>
              <a:spLocks noChangeArrowheads="1"/>
            </p:cNvSpPr>
            <p:nvPr/>
          </p:nvSpPr>
          <p:spPr bwMode="auto">
            <a:xfrm>
              <a:off x="1219201" y="1676400"/>
              <a:ext cx="5867399" cy="3047999"/>
            </a:xfrm>
            <a:prstGeom prst="parallelogram">
              <a:avLst>
                <a:gd name="adj" fmla="val 10250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grpSp>
          <p:nvGrpSpPr>
            <p:cNvPr id="146" name="Group 2"/>
            <p:cNvGrpSpPr>
              <a:grpSpLocks/>
            </p:cNvGrpSpPr>
            <p:nvPr/>
          </p:nvGrpSpPr>
          <p:grpSpPr bwMode="auto">
            <a:xfrm>
              <a:off x="256145" y="1525334"/>
              <a:ext cx="3002439" cy="3138951"/>
              <a:chOff x="2491097" y="1500926"/>
              <a:chExt cx="3002439" cy="3138951"/>
            </a:xfrm>
            <a:grpFill/>
          </p:grpSpPr>
          <p:sp>
            <p:nvSpPr>
              <p:cNvPr id="147" name="Line 4"/>
              <p:cNvSpPr>
                <a:spLocks noChangeShapeType="1"/>
              </p:cNvSpPr>
              <p:nvPr/>
            </p:nvSpPr>
            <p:spPr bwMode="auto">
              <a:xfrm flipH="1">
                <a:off x="2801253" y="1500926"/>
                <a:ext cx="2692283" cy="3138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Text Box 10"/>
              <p:cNvSpPr txBox="1">
                <a:spLocks noChangeArrowheads="1"/>
              </p:cNvSpPr>
              <p:nvPr/>
            </p:nvSpPr>
            <p:spPr bwMode="auto">
              <a:xfrm>
                <a:off x="2491097" y="1577133"/>
                <a:ext cx="1749330" cy="1364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/>
                  <a:t>5</a:t>
                </a:r>
                <a:r>
                  <a:rPr lang="ro-RO" dirty="0" smtClean="0"/>
                  <a:t>cm</a:t>
                </a:r>
                <a:endParaRPr lang="en-US" dirty="0"/>
              </a:p>
            </p:txBody>
          </p:sp>
        </p:grpSp>
      </p:grpSp>
      <p:sp>
        <p:nvSpPr>
          <p:cNvPr id="149" name="Arc 148"/>
          <p:cNvSpPr/>
          <p:nvPr/>
        </p:nvSpPr>
        <p:spPr>
          <a:xfrm>
            <a:off x="520188" y="5029200"/>
            <a:ext cx="546612" cy="535856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1140675" y="4987130"/>
            <a:ext cx="3814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/>
              <a:t>6</a:t>
            </a:r>
            <a:r>
              <a:rPr lang="ro-RO" dirty="0" smtClean="0"/>
              <a:t>0°</a:t>
            </a:r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 rot="6795742">
            <a:off x="2807347" y="4093801"/>
            <a:ext cx="2589333" cy="1840005"/>
            <a:chOff x="1219200" y="1676399"/>
            <a:chExt cx="5867400" cy="4164321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52" name="AutoShape 2"/>
            <p:cNvSpPr>
              <a:spLocks noChangeArrowheads="1"/>
            </p:cNvSpPr>
            <p:nvPr/>
          </p:nvSpPr>
          <p:spPr bwMode="auto">
            <a:xfrm>
              <a:off x="1219200" y="1676399"/>
              <a:ext cx="5867400" cy="3048000"/>
            </a:xfrm>
            <a:prstGeom prst="parallelogram">
              <a:avLst>
                <a:gd name="adj" fmla="val 7119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53" name="Line 6"/>
            <p:cNvSpPr>
              <a:spLocks noChangeShapeType="1"/>
            </p:cNvSpPr>
            <p:nvPr/>
          </p:nvSpPr>
          <p:spPr bwMode="auto">
            <a:xfrm flipH="1" flipV="1">
              <a:off x="1220973" y="5028438"/>
              <a:ext cx="3554260" cy="8777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 Box 8"/>
            <p:cNvSpPr txBox="1">
              <a:spLocks noChangeArrowheads="1"/>
            </p:cNvSpPr>
            <p:nvPr/>
          </p:nvSpPr>
          <p:spPr bwMode="auto">
            <a:xfrm rot="11009537">
              <a:off x="2590798" y="5105400"/>
              <a:ext cx="1600201" cy="73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7</a:t>
              </a:r>
              <a:r>
                <a:rPr lang="en-US" dirty="0" smtClean="0"/>
                <a:t> </a:t>
              </a:r>
              <a:r>
                <a:rPr lang="ro-RO" dirty="0" smtClean="0"/>
                <a:t>cm</a:t>
              </a:r>
              <a:endParaRPr lang="en-US" dirty="0"/>
            </a:p>
          </p:txBody>
        </p:sp>
      </p:grpSp>
      <p:sp>
        <p:nvSpPr>
          <p:cNvPr id="158" name="Arc 157"/>
          <p:cNvSpPr/>
          <p:nvPr/>
        </p:nvSpPr>
        <p:spPr>
          <a:xfrm rot="7209315">
            <a:off x="3929731" y="3455784"/>
            <a:ext cx="546612" cy="535856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141020" y="4219022"/>
            <a:ext cx="3814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 smtClean="0"/>
              <a:t>45°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314550" y="1143000"/>
            <a:ext cx="447450" cy="36804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312441" y="1052786"/>
            <a:ext cx="3775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grpSp>
        <p:nvGrpSpPr>
          <p:cNvPr id="171" name="Group 170"/>
          <p:cNvGrpSpPr/>
          <p:nvPr/>
        </p:nvGrpSpPr>
        <p:grpSpPr>
          <a:xfrm rot="7827648">
            <a:off x="5798155" y="3759697"/>
            <a:ext cx="3338359" cy="2229924"/>
            <a:chOff x="1219199" y="1676398"/>
            <a:chExt cx="5867401" cy="427024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72" name="AutoShape 2"/>
            <p:cNvSpPr>
              <a:spLocks noChangeArrowheads="1"/>
            </p:cNvSpPr>
            <p:nvPr/>
          </p:nvSpPr>
          <p:spPr bwMode="auto">
            <a:xfrm>
              <a:off x="1219200" y="1676398"/>
              <a:ext cx="5867400" cy="3048001"/>
            </a:xfrm>
            <a:prstGeom prst="parallelogram">
              <a:avLst>
                <a:gd name="adj" fmla="val 812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 flipH="1" flipV="1">
              <a:off x="1219199" y="5029202"/>
              <a:ext cx="3670966" cy="6773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Text Box 8"/>
            <p:cNvSpPr txBox="1">
              <a:spLocks noChangeArrowheads="1"/>
            </p:cNvSpPr>
            <p:nvPr/>
          </p:nvSpPr>
          <p:spPr bwMode="auto">
            <a:xfrm rot="10876621">
              <a:off x="2476818" y="5211322"/>
              <a:ext cx="1600200" cy="735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o-RO" dirty="0"/>
                <a:t>1</a:t>
              </a:r>
              <a:r>
                <a:rPr lang="en-US" dirty="0" smtClean="0"/>
                <a:t>6 </a:t>
              </a:r>
              <a:r>
                <a:rPr lang="ro-RO" dirty="0" smtClean="0"/>
                <a:t>cm</a:t>
              </a:r>
              <a:endParaRPr lang="en-US" dirty="0"/>
            </a:p>
          </p:txBody>
        </p:sp>
      </p:grpSp>
      <p:sp>
        <p:nvSpPr>
          <p:cNvPr id="178" name="Arc 177"/>
          <p:cNvSpPr/>
          <p:nvPr/>
        </p:nvSpPr>
        <p:spPr>
          <a:xfrm rot="11460585">
            <a:off x="8206042" y="4934214"/>
            <a:ext cx="549484" cy="533055"/>
          </a:xfrm>
          <a:prstGeom prst="arc">
            <a:avLst>
              <a:gd name="adj1" fmla="val 16358184"/>
              <a:gd name="adj2" fmla="val 51306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 rot="18000139">
            <a:off x="7859262" y="4848627"/>
            <a:ext cx="4786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</a:t>
            </a:r>
            <a:r>
              <a:rPr lang="ro-RO" dirty="0" smtClean="0"/>
              <a:t>50°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986916" y="1052786"/>
            <a:ext cx="41388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116554" y="3694036"/>
            <a:ext cx="3848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3061078" y="3605797"/>
            <a:ext cx="3848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6079287" y="3593068"/>
            <a:ext cx="3848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1246712" y="2438400"/>
            <a:ext cx="84692" cy="9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 rot="19813603">
            <a:off x="4739421" y="1400257"/>
            <a:ext cx="67338" cy="77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 rot="19238145">
            <a:off x="7414752" y="2676197"/>
            <a:ext cx="105695" cy="111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 rot="3737275">
            <a:off x="1133738" y="140718"/>
            <a:ext cx="1295400" cy="23622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1425217" y="748412"/>
            <a:ext cx="55022" cy="11095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6860" y="18579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4 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0239" y="98079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6</a:t>
            </a:r>
            <a:r>
              <a:rPr lang="ro-RO" dirty="0" smtClean="0"/>
              <a:t> cm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12827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/>
              <a:t>Răspunsuri:</a:t>
            </a:r>
            <a:endParaRPr lang="en-US" dirty="0"/>
          </a:p>
        </p:txBody>
      </p:sp>
      <p:sp>
        <p:nvSpPr>
          <p:cNvPr id="91" name="Diamond 90"/>
          <p:cNvSpPr/>
          <p:nvPr/>
        </p:nvSpPr>
        <p:spPr>
          <a:xfrm>
            <a:off x="4056545" y="169026"/>
            <a:ext cx="1295400" cy="23622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4056901" y="776719"/>
            <a:ext cx="976922" cy="5591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7862725">
            <a:off x="3791493" y="53587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7</a:t>
            </a:r>
            <a:r>
              <a:rPr lang="ro-RO" dirty="0" smtClean="0"/>
              <a:t> cm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 rot="19706265">
            <a:off x="4422059" y="108825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5</a:t>
            </a:r>
            <a:r>
              <a:rPr lang="ro-RO" dirty="0" smtClean="0"/>
              <a:t> cm</a:t>
            </a:r>
            <a:endParaRPr lang="en-US" dirty="0"/>
          </a:p>
        </p:txBody>
      </p:sp>
      <p:sp>
        <p:nvSpPr>
          <p:cNvPr id="96" name="Diamond 95"/>
          <p:cNvSpPr/>
          <p:nvPr/>
        </p:nvSpPr>
        <p:spPr>
          <a:xfrm rot="1058118">
            <a:off x="7064016" y="140719"/>
            <a:ext cx="1295400" cy="23622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7102117" y="1146061"/>
            <a:ext cx="647699" cy="8965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8920843">
            <a:off x="6911438" y="44823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12 cm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3184419">
            <a:off x="7308836" y="134623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8 cm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375587" y="3824890"/>
            <a:ext cx="2348585" cy="866102"/>
            <a:chOff x="256145" y="1525334"/>
            <a:chExt cx="6830455" cy="3199065"/>
          </a:xfrm>
          <a:solidFill>
            <a:srgbClr val="92D050"/>
          </a:solidFill>
        </p:grpSpPr>
        <p:sp>
          <p:nvSpPr>
            <p:cNvPr id="143" name="AutoShape 2"/>
            <p:cNvSpPr>
              <a:spLocks noChangeArrowheads="1"/>
            </p:cNvSpPr>
            <p:nvPr/>
          </p:nvSpPr>
          <p:spPr bwMode="auto">
            <a:xfrm>
              <a:off x="1219201" y="1676400"/>
              <a:ext cx="5867399" cy="3047999"/>
            </a:xfrm>
            <a:prstGeom prst="parallelogram">
              <a:avLst>
                <a:gd name="adj" fmla="val 10250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grpSp>
          <p:nvGrpSpPr>
            <p:cNvPr id="146" name="Group 2"/>
            <p:cNvGrpSpPr>
              <a:grpSpLocks/>
            </p:cNvGrpSpPr>
            <p:nvPr/>
          </p:nvGrpSpPr>
          <p:grpSpPr bwMode="auto">
            <a:xfrm>
              <a:off x="256145" y="1525334"/>
              <a:ext cx="3002439" cy="3138951"/>
              <a:chOff x="2491097" y="1500926"/>
              <a:chExt cx="3002439" cy="3138951"/>
            </a:xfrm>
            <a:grpFill/>
          </p:grpSpPr>
          <p:sp>
            <p:nvSpPr>
              <p:cNvPr id="147" name="Line 4"/>
              <p:cNvSpPr>
                <a:spLocks noChangeShapeType="1"/>
              </p:cNvSpPr>
              <p:nvPr/>
            </p:nvSpPr>
            <p:spPr bwMode="auto">
              <a:xfrm flipH="1">
                <a:off x="2801253" y="1500926"/>
                <a:ext cx="2692283" cy="3138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Text Box 10"/>
              <p:cNvSpPr txBox="1">
                <a:spLocks noChangeArrowheads="1"/>
              </p:cNvSpPr>
              <p:nvPr/>
            </p:nvSpPr>
            <p:spPr bwMode="auto">
              <a:xfrm>
                <a:off x="2491097" y="1577133"/>
                <a:ext cx="1749330" cy="1364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o-RO" dirty="0" smtClean="0"/>
                  <a:t>6cm</a:t>
                </a:r>
                <a:endParaRPr lang="en-US" dirty="0"/>
              </a:p>
            </p:txBody>
          </p:sp>
        </p:grpSp>
      </p:grpSp>
      <p:sp>
        <p:nvSpPr>
          <p:cNvPr id="149" name="Arc 148"/>
          <p:cNvSpPr/>
          <p:nvPr/>
        </p:nvSpPr>
        <p:spPr>
          <a:xfrm>
            <a:off x="636602" y="4406024"/>
            <a:ext cx="546612" cy="535856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1257089" y="4363954"/>
            <a:ext cx="3814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/>
              <a:t>6</a:t>
            </a:r>
            <a:r>
              <a:rPr lang="ro-RO" dirty="0" smtClean="0"/>
              <a:t>0°</a:t>
            </a:r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 rot="6795742">
            <a:off x="2807347" y="3560401"/>
            <a:ext cx="2589333" cy="1840005"/>
            <a:chOff x="1219200" y="1676399"/>
            <a:chExt cx="5867400" cy="4164321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52" name="AutoShape 2"/>
            <p:cNvSpPr>
              <a:spLocks noChangeArrowheads="1"/>
            </p:cNvSpPr>
            <p:nvPr/>
          </p:nvSpPr>
          <p:spPr bwMode="auto">
            <a:xfrm>
              <a:off x="1219200" y="1676399"/>
              <a:ext cx="5867400" cy="3048000"/>
            </a:xfrm>
            <a:prstGeom prst="parallelogram">
              <a:avLst>
                <a:gd name="adj" fmla="val 7119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53" name="Line 6"/>
            <p:cNvSpPr>
              <a:spLocks noChangeShapeType="1"/>
            </p:cNvSpPr>
            <p:nvPr/>
          </p:nvSpPr>
          <p:spPr bwMode="auto">
            <a:xfrm flipH="1" flipV="1">
              <a:off x="1220973" y="5028438"/>
              <a:ext cx="3554260" cy="8777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 Box 8"/>
            <p:cNvSpPr txBox="1">
              <a:spLocks noChangeArrowheads="1"/>
            </p:cNvSpPr>
            <p:nvPr/>
          </p:nvSpPr>
          <p:spPr bwMode="auto">
            <a:xfrm rot="11009537">
              <a:off x="2590798" y="5105400"/>
              <a:ext cx="1600201" cy="73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7</a:t>
              </a:r>
              <a:r>
                <a:rPr lang="en-US" dirty="0" smtClean="0"/>
                <a:t> </a:t>
              </a:r>
              <a:r>
                <a:rPr lang="ro-RO" dirty="0" smtClean="0"/>
                <a:t>cm</a:t>
              </a:r>
              <a:endParaRPr lang="en-US" dirty="0"/>
            </a:p>
          </p:txBody>
        </p:sp>
      </p:grpSp>
      <p:sp>
        <p:nvSpPr>
          <p:cNvPr id="158" name="Arc 157"/>
          <p:cNvSpPr/>
          <p:nvPr/>
        </p:nvSpPr>
        <p:spPr>
          <a:xfrm rot="7209315">
            <a:off x="3929731" y="2922384"/>
            <a:ext cx="546612" cy="535856"/>
          </a:xfrm>
          <a:prstGeom prst="arc">
            <a:avLst>
              <a:gd name="adj1" fmla="val 17487351"/>
              <a:gd name="adj2" fmla="val 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141020" y="3685622"/>
            <a:ext cx="3814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 smtClean="0"/>
              <a:t>45°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232968" y="579748"/>
            <a:ext cx="447450" cy="36804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518457" y="373056"/>
            <a:ext cx="3775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grpSp>
        <p:nvGrpSpPr>
          <p:cNvPr id="171" name="Group 170"/>
          <p:cNvGrpSpPr/>
          <p:nvPr/>
        </p:nvGrpSpPr>
        <p:grpSpPr>
          <a:xfrm rot="7827648">
            <a:off x="5162324" y="3520912"/>
            <a:ext cx="3338359" cy="2229924"/>
            <a:chOff x="1219199" y="1676398"/>
            <a:chExt cx="5867401" cy="427024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72" name="AutoShape 2"/>
            <p:cNvSpPr>
              <a:spLocks noChangeArrowheads="1"/>
            </p:cNvSpPr>
            <p:nvPr/>
          </p:nvSpPr>
          <p:spPr bwMode="auto">
            <a:xfrm>
              <a:off x="1219200" y="1676398"/>
              <a:ext cx="5867400" cy="3048001"/>
            </a:xfrm>
            <a:prstGeom prst="parallelogram">
              <a:avLst>
                <a:gd name="adj" fmla="val 812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73" name="Line 6"/>
            <p:cNvSpPr>
              <a:spLocks noChangeShapeType="1"/>
            </p:cNvSpPr>
            <p:nvPr/>
          </p:nvSpPr>
          <p:spPr bwMode="auto">
            <a:xfrm flipH="1" flipV="1">
              <a:off x="1219199" y="5029202"/>
              <a:ext cx="3670966" cy="6773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Text Box 8"/>
            <p:cNvSpPr txBox="1">
              <a:spLocks noChangeArrowheads="1"/>
            </p:cNvSpPr>
            <p:nvPr/>
          </p:nvSpPr>
          <p:spPr bwMode="auto">
            <a:xfrm rot="10876621">
              <a:off x="2476818" y="5211322"/>
              <a:ext cx="1600200" cy="735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o-RO" dirty="0"/>
                <a:t>1</a:t>
              </a:r>
              <a:r>
                <a:rPr lang="en-US" dirty="0" smtClean="0"/>
                <a:t>6 </a:t>
              </a:r>
              <a:r>
                <a:rPr lang="ro-RO" dirty="0" smtClean="0"/>
                <a:t>cm</a:t>
              </a:r>
              <a:endParaRPr lang="en-US" dirty="0"/>
            </a:p>
          </p:txBody>
        </p:sp>
      </p:grpSp>
      <p:sp>
        <p:nvSpPr>
          <p:cNvPr id="178" name="Arc 177"/>
          <p:cNvSpPr/>
          <p:nvPr/>
        </p:nvSpPr>
        <p:spPr>
          <a:xfrm rot="11460585">
            <a:off x="7570211" y="4695429"/>
            <a:ext cx="549484" cy="533055"/>
          </a:xfrm>
          <a:prstGeom prst="arc">
            <a:avLst>
              <a:gd name="adj1" fmla="val 16358184"/>
              <a:gd name="adj2" fmla="val 51306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 rot="18000139">
            <a:off x="7223431" y="4609842"/>
            <a:ext cx="4786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</a:t>
            </a:r>
            <a:r>
              <a:rPr lang="ro-RO" dirty="0" smtClean="0"/>
              <a:t>50°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6192932" y="373056"/>
            <a:ext cx="41388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232968" y="3070860"/>
            <a:ext cx="3848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3072561" y="3064515"/>
            <a:ext cx="3848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6107812" y="3030514"/>
            <a:ext cx="3848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 dirty="0"/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1452728" y="1758670"/>
            <a:ext cx="84692" cy="9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 rot="19813603">
            <a:off x="4945437" y="720527"/>
            <a:ext cx="67338" cy="77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 rot="19238145">
            <a:off x="7620768" y="1996467"/>
            <a:ext cx="105695" cy="111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 Box 6"/>
              <p:cNvSpPr txBox="1">
                <a:spLocks noChangeArrowheads="1"/>
              </p:cNvSpPr>
              <p:nvPr/>
            </p:nvSpPr>
            <p:spPr bwMode="auto">
              <a:xfrm>
                <a:off x="331064" y="2114535"/>
                <a:ext cx="30331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= </a:t>
                </a:r>
                <a:r>
                  <a:rPr lang="ro-RO" sz="2400" b="1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6 = 24 cm</a:t>
                </a:r>
                <a:r>
                  <a:rPr lang="ro-RO" sz="2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064" y="2114535"/>
                <a:ext cx="303313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012" t="-10526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 Box 6"/>
              <p:cNvSpPr txBox="1">
                <a:spLocks noChangeArrowheads="1"/>
              </p:cNvSpPr>
              <p:nvPr/>
            </p:nvSpPr>
            <p:spPr bwMode="auto">
              <a:xfrm>
                <a:off x="3380124" y="2442261"/>
                <a:ext cx="30331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= </a:t>
                </a:r>
                <a:r>
                  <a:rPr lang="ro-RO" sz="2400" b="1" dirty="0">
                    <a:solidFill>
                      <a:srgbClr val="FF0000"/>
                    </a:solidFill>
                  </a:rPr>
                  <a:t>7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5 = 35 cm</a:t>
                </a:r>
                <a:r>
                  <a:rPr lang="ro-RO" sz="2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0124" y="2442261"/>
                <a:ext cx="303313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012" t="-10667" b="-30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6"/>
              <p:cNvSpPr txBox="1">
                <a:spLocks noChangeArrowheads="1"/>
              </p:cNvSpPr>
              <p:nvPr/>
            </p:nvSpPr>
            <p:spPr bwMode="auto">
              <a:xfrm>
                <a:off x="6408712" y="2418513"/>
                <a:ext cx="30331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= </a:t>
                </a:r>
                <a:r>
                  <a:rPr lang="ro-RO" sz="2400" b="1" dirty="0" smtClean="0">
                    <a:solidFill>
                      <a:srgbClr val="FF0000"/>
                    </a:solidFill>
                  </a:rPr>
                  <a:t>12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o-RO" sz="2400" b="1" dirty="0" smtClean="0">
                    <a:solidFill>
                      <a:srgbClr val="FF0000"/>
                    </a:solidFill>
                  </a:rPr>
                  <a:t> 8 = 96 cm</a:t>
                </a:r>
                <a:r>
                  <a:rPr lang="ro-RO" sz="24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24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8712" y="2418513"/>
                <a:ext cx="303313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12" t="-10667" b="-30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Box 17"/>
          <p:cNvSpPr txBox="1">
            <a:spLocks noChangeArrowheads="1"/>
          </p:cNvSpPr>
          <p:nvPr/>
        </p:nvSpPr>
        <p:spPr bwMode="auto">
          <a:xfrm>
            <a:off x="7481304" y="5410200"/>
            <a:ext cx="509169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dirty="0" smtClean="0">
                <a:solidFill>
                  <a:srgbClr val="FF0000"/>
                </a:solidFill>
              </a:rPr>
              <a:t>A=</a:t>
            </a:r>
            <a:r>
              <a:rPr lang="ro-RO" altLang="en-US" sz="1600" b="1" dirty="0">
                <a:solidFill>
                  <a:srgbClr val="FF0000"/>
                </a:solidFill>
              </a:rPr>
              <a:t> </a:t>
            </a:r>
            <a:r>
              <a:rPr lang="ro-RO" altLang="en-US" sz="1600" b="1" dirty="0" smtClean="0">
                <a:solidFill>
                  <a:srgbClr val="FF0000"/>
                </a:solidFill>
              </a:rPr>
              <a:t>16</a:t>
            </a:r>
            <a:r>
              <a:rPr lang="ro-RO" alt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ro-RO" altLang="en-US" sz="1600" b="1" dirty="0" smtClean="0">
                <a:solidFill>
                  <a:srgbClr val="FF0000"/>
                </a:solidFill>
              </a:rPr>
              <a:t> </a:t>
            </a:r>
            <a:r>
              <a:rPr lang="ro-RO" altLang="en-US" sz="1600" b="1" dirty="0">
                <a:solidFill>
                  <a:srgbClr val="FF0000"/>
                </a:solidFill>
              </a:rPr>
              <a:t>x </a:t>
            </a:r>
            <a:r>
              <a:rPr lang="ro-RO" altLang="en-US" sz="1600" b="1" dirty="0" smtClean="0">
                <a:solidFill>
                  <a:srgbClr val="FF0000"/>
                </a:solidFill>
              </a:rPr>
              <a:t>sin 30°</a:t>
            </a:r>
          </a:p>
          <a:p>
            <a:pPr eaLnBrk="1" hangingPunct="1"/>
            <a:endParaRPr lang="ro-RO" altLang="en-US" sz="1600" b="1" dirty="0">
              <a:solidFill>
                <a:srgbClr val="FF0000"/>
              </a:solidFill>
            </a:endParaRPr>
          </a:p>
          <a:p>
            <a:pPr eaLnBrk="1" hangingPunct="1"/>
            <a:r>
              <a:rPr lang="ro-RO" altLang="en-US" sz="1600" b="1" dirty="0" smtClean="0">
                <a:solidFill>
                  <a:srgbClr val="FF0000"/>
                </a:solidFill>
              </a:rPr>
              <a:t> = 256 x      </a:t>
            </a:r>
          </a:p>
          <a:p>
            <a:pPr eaLnBrk="1" hangingPunct="1"/>
            <a:endParaRPr lang="ro-RO" altLang="en-US" sz="1600" b="1" dirty="0">
              <a:solidFill>
                <a:srgbClr val="FF0000"/>
              </a:solidFill>
            </a:endParaRPr>
          </a:p>
          <a:p>
            <a:pPr eaLnBrk="1" hangingPunct="1"/>
            <a:r>
              <a:rPr lang="ro-RO" altLang="en-US" sz="1600" b="1" dirty="0" smtClean="0">
                <a:solidFill>
                  <a:srgbClr val="FF0000"/>
                </a:solidFill>
              </a:rPr>
              <a:t>= 128cm</a:t>
            </a:r>
            <a:r>
              <a:rPr lang="ro-RO" altLang="en-US" sz="1600" b="1" baseline="30000" dirty="0" smtClean="0">
                <a:solidFill>
                  <a:srgbClr val="FF0000"/>
                </a:solidFill>
              </a:rPr>
              <a:t>2</a:t>
            </a:r>
            <a:endParaRPr lang="en-GB" altLang="en-US" sz="1600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8305800" y="5791200"/>
                <a:ext cx="381000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791200"/>
                <a:ext cx="381000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7"/>
              <p:cNvSpPr txBox="1">
                <a:spLocks noChangeArrowheads="1"/>
              </p:cNvSpPr>
              <p:nvPr/>
            </p:nvSpPr>
            <p:spPr bwMode="auto">
              <a:xfrm>
                <a:off x="106967" y="5082204"/>
                <a:ext cx="5091696" cy="150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altLang="en-US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6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6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>
                    <a:solidFill>
                      <a:srgbClr val="FF0000"/>
                    </a:solidFill>
                  </a:rPr>
                  <a:t>x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sin 60° </a:t>
                </a:r>
              </a:p>
              <a:p>
                <a:pPr eaLnBrk="1" hangingPunct="1"/>
                <a:r>
                  <a:rPr lang="ro-RO" altLang="en-US" b="1" dirty="0" smtClean="0">
                    <a:solidFill>
                      <a:srgbClr val="FF0000"/>
                    </a:solidFill>
                  </a:rPr>
                  <a:t>   </a:t>
                </a:r>
              </a:p>
              <a:p>
                <a:pPr eaLnBrk="1" hangingPunct="1"/>
                <a:r>
                  <a:rPr lang="ro-RO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o-RO" altLang="en-US" b="1" dirty="0" smtClean="0">
                    <a:solidFill>
                      <a:srgbClr val="FF0000"/>
                    </a:solidFill>
                  </a:rPr>
                  <a:t>  = 36 x      </a:t>
                </a:r>
              </a:p>
              <a:p>
                <a:pPr eaLnBrk="1" hangingPunct="1"/>
                <a:endParaRPr lang="ro-RO" altLang="en-US" b="1" dirty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ro-RO" altLang="en-US" b="1" dirty="0" smtClean="0">
                    <a:solidFill>
                      <a:srgbClr val="FF0000"/>
                    </a:solidFill>
                  </a:rPr>
                  <a:t>   = 18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o-RO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o-RO" altLang="en-US" b="1" dirty="0" smtClean="0">
                    <a:solidFill>
                      <a:srgbClr val="FF0000"/>
                    </a:solidFill>
                  </a:rPr>
                  <a:t>cm</a:t>
                </a:r>
                <a:r>
                  <a:rPr lang="ro-RO" altLang="en-US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GB" alt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67" y="5082204"/>
                <a:ext cx="5091696" cy="1503425"/>
              </a:xfrm>
              <a:prstGeom prst="rect">
                <a:avLst/>
              </a:prstGeom>
              <a:blipFill rotWithShape="0">
                <a:blip r:embed="rId6"/>
                <a:stretch>
                  <a:fillRect l="-1078" t="-2439" b="-60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081299" y="5514833"/>
                <a:ext cx="381000" cy="857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o-RO" b="1" dirty="0" smtClean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99" y="5514833"/>
                <a:ext cx="381000" cy="8579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7"/>
          <p:cNvSpPr txBox="1">
            <a:spLocks noChangeArrowheads="1"/>
          </p:cNvSpPr>
          <p:nvPr/>
        </p:nvSpPr>
        <p:spPr bwMode="auto">
          <a:xfrm>
            <a:off x="2514600" y="5731316"/>
            <a:ext cx="5091696" cy="9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</a:rPr>
              <a:t>A</a:t>
            </a:r>
            <a:r>
              <a:rPr lang="ro-RO" altLang="en-US" b="1" dirty="0" smtClean="0">
                <a:solidFill>
                  <a:srgbClr val="FF0000"/>
                </a:solidFill>
              </a:rPr>
              <a:t> </a:t>
            </a:r>
            <a:r>
              <a:rPr lang="en-GB" altLang="en-US" b="1" dirty="0" smtClean="0">
                <a:solidFill>
                  <a:srgbClr val="FF0000"/>
                </a:solidFill>
              </a:rPr>
              <a:t>=</a:t>
            </a:r>
            <a:r>
              <a:rPr lang="ro-RO" altLang="en-US" b="1" dirty="0" smtClean="0">
                <a:solidFill>
                  <a:srgbClr val="FF0000"/>
                </a:solidFill>
              </a:rPr>
              <a:t> 7</a:t>
            </a:r>
            <a:r>
              <a:rPr lang="ro-RO" altLang="en-US" b="1" baseline="30000" dirty="0" smtClean="0">
                <a:solidFill>
                  <a:srgbClr val="FF0000"/>
                </a:solidFill>
              </a:rPr>
              <a:t>2 </a:t>
            </a:r>
            <a:r>
              <a:rPr lang="ro-RO" altLang="en-US" b="1" dirty="0" smtClean="0">
                <a:solidFill>
                  <a:srgbClr val="FF0000"/>
                </a:solidFill>
              </a:rPr>
              <a:t>x sin 45°</a:t>
            </a:r>
          </a:p>
          <a:p>
            <a:pPr eaLnBrk="1" hangingPunct="1"/>
            <a:r>
              <a:rPr lang="ro-RO" altLang="en-US" b="1" dirty="0" smtClean="0">
                <a:solidFill>
                  <a:srgbClr val="FF0000"/>
                </a:solidFill>
              </a:rPr>
              <a:t>   </a:t>
            </a:r>
          </a:p>
          <a:p>
            <a:pPr eaLnBrk="1" hangingPunct="1"/>
            <a:r>
              <a:rPr lang="ro-RO" altLang="en-US" b="1" dirty="0" smtClean="0">
                <a:solidFill>
                  <a:srgbClr val="FF0000"/>
                </a:solidFill>
              </a:rPr>
              <a:t>  = 49 x      =           cm</a:t>
            </a:r>
            <a:r>
              <a:rPr lang="ro-RO" altLang="en-US" b="1" baseline="30000" dirty="0" smtClean="0">
                <a:solidFill>
                  <a:srgbClr val="FF0000"/>
                </a:solidFill>
              </a:rPr>
              <a:t>2</a:t>
            </a:r>
            <a:endParaRPr lang="en-GB" altLang="en-US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3352800" y="6159475"/>
                <a:ext cx="381000" cy="593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159475"/>
                <a:ext cx="381000" cy="5937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3962400" y="6111848"/>
                <a:ext cx="381000" cy="5937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o-RO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o-RO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11848"/>
                <a:ext cx="381000" cy="593752"/>
              </a:xfrm>
              <a:prstGeom prst="rect">
                <a:avLst/>
              </a:prstGeom>
              <a:blipFill rotWithShape="0">
                <a:blip r:embed="rId9"/>
                <a:stretch>
                  <a:fillRect r="-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Arc 197"/>
          <p:cNvSpPr/>
          <p:nvPr/>
        </p:nvSpPr>
        <p:spPr>
          <a:xfrm rot="7209315">
            <a:off x="7169969" y="2961686"/>
            <a:ext cx="546612" cy="535856"/>
          </a:xfrm>
          <a:prstGeom prst="arc">
            <a:avLst>
              <a:gd name="adj1" fmla="val 17487351"/>
              <a:gd name="adj2" fmla="val 9987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7247992" y="3638320"/>
            <a:ext cx="3814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dirty="0" smtClean="0"/>
              <a:t>30°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362200" y="3581400"/>
            <a:ext cx="3793976" cy="2439888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1219201"/>
            <a:ext cx="7471792" cy="1143000"/>
          </a:xfr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/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Ar</a:t>
            </a:r>
            <a:r>
              <a:rPr lang="ro-RO" u="sng" dirty="0" smtClean="0">
                <a:solidFill>
                  <a:srgbClr val="FF0000"/>
                </a:solidFill>
              </a:rPr>
              <a:t>i</a:t>
            </a:r>
            <a:r>
              <a:rPr lang="en-GB" u="sng" dirty="0" smtClean="0">
                <a:solidFill>
                  <a:srgbClr val="FF0000"/>
                </a:solidFill>
              </a:rPr>
              <a:t>a </a:t>
            </a:r>
            <a:r>
              <a:rPr lang="ro-RO" u="sng" dirty="0" smtClean="0">
                <a:solidFill>
                  <a:srgbClr val="FF0000"/>
                </a:solidFill>
              </a:rPr>
              <a:t>t</a:t>
            </a:r>
            <a:r>
              <a:rPr lang="en-GB" u="sng" dirty="0" err="1" smtClean="0">
                <a:solidFill>
                  <a:srgbClr val="FF0000"/>
                </a:solidFill>
              </a:rPr>
              <a:t>rapezu</a:t>
            </a:r>
            <a:r>
              <a:rPr lang="ro-RO" u="sng" dirty="0" smtClean="0">
                <a:solidFill>
                  <a:srgbClr val="FF0000"/>
                </a:solidFill>
              </a:rPr>
              <a:t>lui</a:t>
            </a:r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00" y="4248894"/>
            <a:ext cx="1857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1295400" y="1828800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635155" y="922361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5212876" y="1828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211440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u="sng" dirty="0" smtClean="0"/>
              <a:t>TRAPEZ</a:t>
            </a:r>
            <a:endParaRPr lang="en-US" altLang="en-US" u="sng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1219200" y="5013325"/>
            <a:ext cx="38862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438400" y="5105401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03276" y="31242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139287" y="33528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calculăm aria</a:t>
            </a:r>
          </a:p>
          <a:p>
            <a:pPr>
              <a:spcBef>
                <a:spcPct val="50000"/>
              </a:spcBef>
            </a:pPr>
            <a:r>
              <a:rPr lang="ro-RO" altLang="en-US" dirty="0"/>
              <a:t>t</a:t>
            </a:r>
            <a:r>
              <a:rPr lang="ro-RO" altLang="en-US" dirty="0" smtClean="0"/>
              <a:t>rapezului? </a:t>
            </a:r>
            <a:endParaRPr lang="en-US" altLang="en-US" dirty="0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2667000" y="152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2667000" y="5474733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76400" y="6260068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Copiez figura!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1295400" y="1828800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635155" y="922361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5212876" y="1828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1219200" y="5013325"/>
            <a:ext cx="38862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438400" y="5105401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603276" y="3124200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139287" y="3352800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as putea calcula aria</a:t>
            </a:r>
            <a:r>
              <a:rPr lang="ro-RO" altLang="en-US" dirty="0"/>
              <a:t> </a:t>
            </a:r>
            <a:r>
              <a:rPr lang="ro-RO" altLang="en-US" dirty="0" smtClean="0"/>
              <a:t>trapezului? </a:t>
            </a:r>
            <a:endParaRPr lang="en-US" altLang="en-US" dirty="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>
            <a:off x="2667000" y="152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667000" y="211440"/>
            <a:ext cx="3886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u="sng" dirty="0" smtClean="0"/>
              <a:t>TRAPEZ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81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294213" y="6131973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O atașez aici!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56388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rapezoid 19"/>
          <p:cNvSpPr/>
          <p:nvPr/>
        </p:nvSpPr>
        <p:spPr>
          <a:xfrm>
            <a:off x="525156" y="1992573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864911" y="1086134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8382000" y="1992573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48956" y="5177098"/>
            <a:ext cx="38862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668156" y="5269174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772400" y="3287973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1896756" y="168777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3352800" y="1607927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1515756" y="3536039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as putea calcula aria</a:t>
            </a:r>
            <a:r>
              <a:rPr lang="ro-RO" altLang="en-US" dirty="0"/>
              <a:t> </a:t>
            </a:r>
            <a:r>
              <a:rPr lang="ro-RO" altLang="en-US" dirty="0" smtClean="0"/>
              <a:t>trapezului?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0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87675" y="1828800"/>
            <a:ext cx="2663825" cy="2736850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762375" y="4506912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smtClean="0"/>
              <a:t>9cm</a:t>
            </a:r>
            <a:endParaRPr lang="en-US" sz="4000" b="1" kern="0" smtClean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" y="5576728"/>
            <a:ext cx="49103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 altLang="en-US" sz="6000" b="1" dirty="0" smtClean="0">
                <a:solidFill>
                  <a:srgbClr val="FF0000"/>
                </a:solidFill>
              </a:rPr>
              <a:t>P=9x4=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36cm</a:t>
            </a:r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6056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5311" y="874713"/>
            <a:ext cx="43211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600" kern="0" dirty="0" smtClean="0"/>
              <a:t>Calculați </a:t>
            </a:r>
            <a:r>
              <a:rPr lang="en-GB" sz="3600" kern="0" dirty="0" err="1" smtClean="0"/>
              <a:t>perimetr</a:t>
            </a:r>
            <a:r>
              <a:rPr lang="ro-RO" sz="3600" kern="0" dirty="0" smtClean="0"/>
              <a:t>ul</a:t>
            </a:r>
            <a:r>
              <a:rPr lang="en-GB" sz="3600" kern="0" dirty="0" smtClean="0"/>
              <a:t>:</a:t>
            </a:r>
            <a:endParaRPr lang="en-US" sz="3600" kern="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67200" y="1752600"/>
            <a:ext cx="0" cy="160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51278" y="4485481"/>
            <a:ext cx="0" cy="160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0801" y="3284537"/>
            <a:ext cx="250399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62475" y="3198362"/>
            <a:ext cx="250399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191000" y="6171684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Intorc trapezul!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5638800" y="52578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rapezoid 19"/>
          <p:cNvSpPr/>
          <p:nvPr/>
        </p:nvSpPr>
        <p:spPr>
          <a:xfrm>
            <a:off x="525156" y="1992573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864911" y="1086134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7016086" y="2036507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48956" y="5177098"/>
            <a:ext cx="38862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668156" y="5269174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406486" y="3331907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1896756" y="168777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3352800" y="1607927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480213" y="3701239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as putea calcula aria</a:t>
            </a:r>
            <a:r>
              <a:rPr lang="ro-RO" altLang="en-US" dirty="0"/>
              <a:t> </a:t>
            </a:r>
            <a:r>
              <a:rPr lang="ro-RO" altLang="en-US" dirty="0" smtClean="0"/>
              <a:t>trapezului?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429000" y="6133807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Il lipesc de primul trapez.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5029200" y="5219406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rapezoid 19"/>
          <p:cNvSpPr/>
          <p:nvPr/>
        </p:nvSpPr>
        <p:spPr>
          <a:xfrm>
            <a:off x="525156" y="1992573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864911" y="1086134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6782654" y="1992573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48956" y="5177098"/>
            <a:ext cx="38862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668156" y="5269174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406486" y="3331907"/>
            <a:ext cx="152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1896756" y="168777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2971517" y="1992573"/>
            <a:ext cx="3810000" cy="3048000"/>
          </a:xfrm>
          <a:prstGeom prst="trapezoid">
            <a:avLst>
              <a:gd name="adj" fmla="val 451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366768" y="3689445"/>
            <a:ext cx="220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as putea calcula aria</a:t>
            </a:r>
            <a:r>
              <a:rPr lang="ro-RO" altLang="en-US" dirty="0"/>
              <a:t> </a:t>
            </a:r>
            <a:r>
              <a:rPr lang="ro-RO" altLang="en-US" dirty="0" smtClean="0"/>
              <a:t>trapezului?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58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/>
          <p:cNvSpPr/>
          <p:nvPr/>
        </p:nvSpPr>
        <p:spPr>
          <a:xfrm>
            <a:off x="1594632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98418" y="1718480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7315200" y="2286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1524000" y="53189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9841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308906" y="3491400"/>
            <a:ext cx="14126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765764" y="2133600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3810001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971516" y="282853"/>
            <a:ext cx="3124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/>
              <a:t>Am acum un paralelogram.</a:t>
            </a:r>
            <a:endParaRPr lang="en-US" altLang="en-US" b="1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2097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5236009" y="5297504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3789194" y="21185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47535" y="1632791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332952" y="3874583"/>
            <a:ext cx="20483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Cum as putea calcula aria</a:t>
            </a:r>
            <a:r>
              <a:rPr lang="ro-RO" altLang="en-US" dirty="0"/>
              <a:t> </a:t>
            </a:r>
            <a:r>
              <a:rPr lang="ro-RO" altLang="en-US" dirty="0" smtClean="0"/>
              <a:t>trapezului? </a:t>
            </a:r>
            <a:endParaRPr lang="en-US" altLang="en-US" dirty="0"/>
          </a:p>
        </p:txBody>
      </p:sp>
      <p:sp>
        <p:nvSpPr>
          <p:cNvPr id="2" name="Parallelogram 1"/>
          <p:cNvSpPr/>
          <p:nvPr/>
        </p:nvSpPr>
        <p:spPr>
          <a:xfrm>
            <a:off x="1594632" y="2304710"/>
            <a:ext cx="5799161" cy="2895600"/>
          </a:xfrm>
          <a:prstGeom prst="parallelogram">
            <a:avLst>
              <a:gd name="adj" fmla="val 45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3743" y="4811435"/>
            <a:ext cx="23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Baza mare + baza mică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1756129" y="5181600"/>
            <a:ext cx="43663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6122463" y="2285167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590297" y="3344409"/>
            <a:ext cx="141263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b="1" dirty="0" smtClean="0">
                <a:solidFill>
                  <a:srgbClr val="FF0000"/>
                </a:solidFill>
              </a:rPr>
              <a:t>înălțime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" grpId="0" animBg="1"/>
      <p:bldP spid="2" grpId="1" animBg="1"/>
      <p:bldP spid="3" grpId="0"/>
      <p:bldP spid="3" grpId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/>
          <p:cNvSpPr/>
          <p:nvPr/>
        </p:nvSpPr>
        <p:spPr>
          <a:xfrm>
            <a:off x="1594632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98418" y="1718480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7315200" y="2286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1524000" y="53189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9841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308906" y="3491400"/>
            <a:ext cx="14126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765764" y="2133600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3810001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971516" y="282853"/>
            <a:ext cx="3124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/>
              <a:t>Am acum un paralelogram.</a:t>
            </a:r>
            <a:endParaRPr lang="en-US" altLang="en-US" b="1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2097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5236009" y="5297504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3789194" y="21185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47535" y="1632791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582496" y="3276768"/>
            <a:ext cx="3836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000" b="1" dirty="0" smtClean="0"/>
              <a:t>Aria trapezului va fi jumătate din aria paralelogramului.  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13743" y="4811435"/>
            <a:ext cx="23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Baza mare + baza mică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1756129" y="5181600"/>
            <a:ext cx="43663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/>
          <p:cNvSpPr/>
          <p:nvPr/>
        </p:nvSpPr>
        <p:spPr>
          <a:xfrm>
            <a:off x="1594632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98418" y="1718480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>
            <a:off x="7315200" y="2286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1524000" y="53189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9841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308906" y="3491400"/>
            <a:ext cx="14126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765764" y="2133600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3810001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971516" y="282853"/>
            <a:ext cx="3124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 b="1" dirty="0" smtClean="0"/>
              <a:t>Am acum un paralelogram.</a:t>
            </a:r>
            <a:endParaRPr lang="en-US" altLang="en-US" b="1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2097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5236009" y="5297504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3789194" y="21185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47535" y="1632791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1238523" y="3990249"/>
                <a:ext cx="4857193" cy="803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altLang="en-US" sz="2000" b="1" dirty="0" smtClean="0"/>
                  <a:t>	Aria trapezului=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𝑩𝒂𝒛𝒂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𝒎𝒂𝒓𝒆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𝒃𝒂𝒛𝒂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𝒎𝒊𝒄𝒂</m:t>
                          </m:r>
                        </m:e>
                      </m:d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 î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ă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ț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𝒊𝒎𝒆𝒂</m:t>
                      </m:r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1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523" y="3990249"/>
                <a:ext cx="4857193" cy="803425"/>
              </a:xfrm>
              <a:prstGeom prst="rect">
                <a:avLst/>
              </a:prstGeom>
              <a:blipFill rotWithShape="0">
                <a:blip r:embed="rId2"/>
                <a:stretch>
                  <a:fillRect t="-4580" b="-7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13743" y="4811435"/>
            <a:ext cx="23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Baza mare + baza mică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1756129" y="5181600"/>
            <a:ext cx="43663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/>
          <p:cNvSpPr/>
          <p:nvPr/>
        </p:nvSpPr>
        <p:spPr>
          <a:xfrm>
            <a:off x="1594632" y="2286000"/>
            <a:ext cx="3531574" cy="2895600"/>
          </a:xfrm>
          <a:prstGeom prst="trapezoid">
            <a:avLst>
              <a:gd name="adj" fmla="val 451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98418" y="1718480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/>
              <a:t>b</a:t>
            </a:r>
            <a:r>
              <a:rPr lang="ro-RO" altLang="en-US" dirty="0" smtClean="0"/>
              <a:t> = baza mica</a:t>
            </a:r>
            <a:endParaRPr lang="en-US" altLang="en-US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1524000" y="5318919"/>
            <a:ext cx="3602206" cy="15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598418" y="5428667"/>
            <a:ext cx="17657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</a:t>
            </a:r>
            <a:r>
              <a:rPr lang="ro-RO" altLang="en-US" dirty="0" smtClean="0"/>
              <a:t> </a:t>
            </a:r>
            <a:r>
              <a:rPr lang="en-US" altLang="en-US" dirty="0" smtClean="0"/>
              <a:t>=</a:t>
            </a:r>
            <a:r>
              <a:rPr lang="ro-RO" altLang="en-US" dirty="0" smtClean="0"/>
              <a:t> Baza mare</a:t>
            </a:r>
            <a:endParaRPr lang="en-US" altLang="en-US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>
            <a:off x="2765764" y="2133600"/>
            <a:ext cx="9888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1238523" y="3990249"/>
                <a:ext cx="4857193" cy="803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o-RO" altLang="en-US" sz="2000" b="1" dirty="0" smtClean="0"/>
                  <a:t>	Aria trapezului=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𝑩𝒂𝒛𝒂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𝒎𝒂𝒓𝒆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𝒃𝒂𝒛𝒂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o-RO" altLang="en-US" sz="1400" b="1" i="1" smtClean="0">
                              <a:latin typeface="Cambria Math" panose="02040503050406030204" pitchFamily="18" charset="0"/>
                            </a:rPr>
                            <m:t>𝒎𝒊𝒄𝒂</m:t>
                          </m:r>
                        </m:e>
                      </m:d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 î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ă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ț</m:t>
                      </m:r>
                      <m:r>
                        <a:rPr lang="ro-RO" altLang="en-US" sz="1400" b="1" i="1" smtClean="0">
                          <a:latin typeface="Cambria Math" panose="02040503050406030204" pitchFamily="18" charset="0"/>
                        </a:rPr>
                        <m:t>𝒊𝒎𝒆𝒂</m:t>
                      </m:r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1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8523" y="3990249"/>
                <a:ext cx="4857193" cy="803425"/>
              </a:xfrm>
              <a:prstGeom prst="rect">
                <a:avLst/>
              </a:prstGeom>
              <a:blipFill rotWithShape="0">
                <a:blip r:embed="rId2"/>
                <a:stretch>
                  <a:fillRect t="-4580" b="-7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7315200" y="2286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308906" y="3491400"/>
            <a:ext cx="14126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dirty="0" smtClean="0"/>
              <a:t>h </a:t>
            </a:r>
            <a:r>
              <a:rPr lang="en-US" altLang="en-US" dirty="0" smtClean="0"/>
              <a:t>=</a:t>
            </a:r>
            <a:r>
              <a:rPr lang="ro-RO" altLang="en-US" dirty="0" smtClean="0"/>
              <a:t> înălțime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2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3048000" y="2825075"/>
            <a:ext cx="2281237" cy="1241425"/>
          </a:xfrm>
          <a:prstGeom prst="trapezoid">
            <a:avLst/>
          </a:prstGeom>
          <a:solidFill>
            <a:srgbClr val="92D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900487" y="4037925"/>
            <a:ext cx="70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cs typeface="Arial" charset="0"/>
              </a:rPr>
              <a:t>5cm</a:t>
            </a:r>
          </a:p>
        </p:txBody>
      </p:sp>
      <p:sp>
        <p:nvSpPr>
          <p:cNvPr id="10" name="TextBox 79"/>
          <p:cNvSpPr txBox="1">
            <a:spLocks noChangeArrowheads="1"/>
          </p:cNvSpPr>
          <p:nvPr/>
        </p:nvSpPr>
        <p:spPr bwMode="auto">
          <a:xfrm>
            <a:off x="3886200" y="2490113"/>
            <a:ext cx="70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cs typeface="Arial" charset="0"/>
              </a:rPr>
              <a:t>3cm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60775" y="2798088"/>
            <a:ext cx="19050" cy="12684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3644900" y="3261638"/>
            <a:ext cx="982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cs typeface="Arial" charset="0"/>
              </a:rPr>
              <a:t>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304800"/>
                <a:ext cx="6248400" cy="64075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o-RO" sz="2400" b="1" u="sng" dirty="0" smtClean="0"/>
                  <a:t>De reținut: </a:t>
                </a:r>
                <a:r>
                  <a:rPr lang="ro-RO" sz="2400" b="1" dirty="0" smtClean="0"/>
                  <a:t> 		Arie</a:t>
                </a:r>
                <a:r>
                  <a:rPr lang="ro-RO" sz="2400" b="1" baseline="-25000" dirty="0" smtClean="0"/>
                  <a:t>trapez</a:t>
                </a:r>
                <a:r>
                  <a:rPr lang="ro-RO" sz="2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ro-RO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o-RO" sz="24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ro-RO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800"/>
                <a:ext cx="6248400" cy="640753"/>
              </a:xfrm>
              <a:prstGeom prst="rect">
                <a:avLst/>
              </a:prstGeom>
              <a:blipFill rotWithShape="0">
                <a:blip r:embed="rId2"/>
                <a:stretch>
                  <a:fillRect l="-156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1700648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u="sng" dirty="0" smtClean="0">
                <a:solidFill>
                  <a:srgbClr val="FF0000"/>
                </a:solidFill>
              </a:rPr>
              <a:t>Exemplu:</a:t>
            </a:r>
            <a:endParaRPr lang="en-US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6800" y="4958649"/>
                <a:ext cx="7131504" cy="823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o-RO" sz="3200" b="1" dirty="0" smtClean="0"/>
                  <a:t>Arie</a:t>
                </a:r>
                <a:r>
                  <a:rPr lang="ro-RO" sz="3200" b="1" baseline="-25000" dirty="0" smtClean="0"/>
                  <a:t>trapez</a:t>
                </a:r>
                <a:r>
                  <a:rPr lang="ro-RO" sz="3200" b="1" dirty="0" smtClean="0"/>
                  <a:t> </a:t>
                </a:r>
                <a:r>
                  <a:rPr lang="ro-RO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o-RO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o-RO" sz="32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ro-RO" sz="3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ro-RO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ro-RO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o-RO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ro-RO" sz="3200" b="1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ro-RO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o-RO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32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ro-RO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o-RO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o-RO" sz="3200" b="1" dirty="0" smtClean="0"/>
                  <a:t>6 cm</a:t>
                </a:r>
                <a:r>
                  <a:rPr lang="ro-RO" sz="3200" b="1" baseline="30000" dirty="0" smtClean="0"/>
                  <a:t>2</a:t>
                </a:r>
                <a:endParaRPr lang="en-US" sz="3200" b="1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8649"/>
                <a:ext cx="7131504" cy="823623"/>
              </a:xfrm>
              <a:prstGeom prst="rect">
                <a:avLst/>
              </a:prstGeom>
              <a:blipFill rotWithShape="0">
                <a:blip r:embed="rId3"/>
                <a:stretch>
                  <a:fillRect l="-213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2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9598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390542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 Calculați aria fiecărui trapez de mai jos.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6" y="685799"/>
            <a:ext cx="9201705" cy="645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066800" y="1752600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15 cm²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267200" y="1771934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30 cm²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477000" y="1952655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20 cm²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282723" y="3913099"/>
            <a:ext cx="1070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30 cm²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4572000" y="3713044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24 cm²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7521293" y="3312934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7030A0"/>
                </a:solidFill>
              </a:rPr>
              <a:t>12 cm²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371600" y="5867400"/>
            <a:ext cx="1142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C00000"/>
                </a:solidFill>
              </a:rPr>
              <a:t>7.5 cm²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4756730" y="5928358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FF00"/>
                </a:solidFill>
              </a:rPr>
              <a:t>15 cm²</a:t>
            </a:r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7586794" y="5528248"/>
            <a:ext cx="1072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0000"/>
                </a:solidFill>
              </a:rPr>
              <a:t>12 cm²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827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Răspunsuri: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38927"/>
            <a:ext cx="9131474" cy="2019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526" y="2388770"/>
            <a:ext cx="9131474" cy="24501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44555"/>
            <a:ext cx="9180512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29" y="732587"/>
            <a:ext cx="1554183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587"/>
            <a:ext cx="772103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73" y="404664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Calculați </a:t>
            </a:r>
            <a:r>
              <a:rPr lang="en-GB" dirty="0" err="1" smtClean="0"/>
              <a:t>ar</a:t>
            </a:r>
            <a:r>
              <a:rPr lang="ro-RO" dirty="0" smtClean="0"/>
              <a:t>i</a:t>
            </a:r>
            <a:r>
              <a:rPr lang="en-GB" dirty="0" smtClean="0"/>
              <a:t>a: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81226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Aflați numerele care lipsesc</a:t>
            </a:r>
            <a:r>
              <a:rPr lang="en-GB" dirty="0" smtClean="0"/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30" y="2395766"/>
            <a:ext cx="8503096" cy="2393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3" y="5173862"/>
            <a:ext cx="8667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35150" y="2492375"/>
            <a:ext cx="4103688" cy="1655763"/>
          </a:xfrm>
          <a:prstGeom prst="rect">
            <a:avLst/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143986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3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03575" y="4221163"/>
            <a:ext cx="15128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dirty="0"/>
              <a:t>7</a:t>
            </a:r>
            <a:r>
              <a:rPr lang="en-GB" sz="4000" b="1" kern="0" dirty="0" smtClean="0"/>
              <a:t>cm</a:t>
            </a:r>
            <a:endParaRPr lang="en-US" sz="4000" b="1" kern="0" dirty="0" smtClean="0"/>
          </a:p>
        </p:txBody>
      </p:sp>
      <p:sp>
        <p:nvSpPr>
          <p:cNvPr id="20488" name="TextBox 20"/>
          <p:cNvSpPr txBox="1">
            <a:spLocks noChangeArrowheads="1"/>
          </p:cNvSpPr>
          <p:nvPr/>
        </p:nvSpPr>
        <p:spPr bwMode="auto">
          <a:xfrm>
            <a:off x="381000" y="5553670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o-RO" altLang="en-US" sz="5400" b="1" dirty="0" smtClean="0">
                <a:solidFill>
                  <a:srgbClr val="FF0000"/>
                </a:solidFill>
              </a:rPr>
              <a:t>P= 2·(7+3)=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>2·</a:t>
            </a:r>
            <a:r>
              <a:rPr lang="ro-RO" altLang="en-US" sz="5400" b="1" dirty="0" smtClean="0">
                <a:solidFill>
                  <a:srgbClr val="FF0000"/>
                </a:solidFill>
              </a:rPr>
              <a:t>10=2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>0cm</a:t>
            </a:r>
            <a:endParaRPr lang="en-US" alt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6056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</a:t>
            </a:r>
            <a:r>
              <a:rPr kumimoji="0" lang="ro-RO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5311" y="874713"/>
            <a:ext cx="43211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600" kern="0" dirty="0" smtClean="0"/>
              <a:t>Calculați </a:t>
            </a:r>
            <a:r>
              <a:rPr lang="en-GB" sz="3600" kern="0" dirty="0" err="1" smtClean="0"/>
              <a:t>perimetr</a:t>
            </a:r>
            <a:r>
              <a:rPr lang="ro-RO" sz="3600" kern="0" dirty="0" smtClean="0"/>
              <a:t>ul</a:t>
            </a:r>
            <a:r>
              <a:rPr lang="en-GB" sz="3600" kern="0" dirty="0" smtClean="0"/>
              <a:t>:</a:t>
            </a:r>
            <a:endParaRPr lang="en-US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4471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2526" y="4964758"/>
            <a:ext cx="9131474" cy="15841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8" y="4953256"/>
            <a:ext cx="8667750" cy="15716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514600"/>
            <a:ext cx="9131474" cy="24501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8" y="2563510"/>
            <a:ext cx="8667750" cy="2359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526" y="570385"/>
            <a:ext cx="9180512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6" y="858417"/>
            <a:ext cx="78295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03" y="858417"/>
            <a:ext cx="1554183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9074" y="1137157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A=30cm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1162" y="168644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A=24cm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3026" y="146951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A=68cm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9674" y="154249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A=36cm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8247" y="1686445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A=45.5cm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1162" y="272027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A=48cm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5074" y="263593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A=90cm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4054" y="2671617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A=81cm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467" y="59589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=4cm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220" y="57743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=8cm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4274" y="57485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=6cm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7946" y="499517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b </a:t>
            </a:r>
            <a:r>
              <a:rPr lang="en-GB" b="1" dirty="0" smtClean="0">
                <a:solidFill>
                  <a:srgbClr val="FF0000"/>
                </a:solidFill>
              </a:rPr>
              <a:t>=6cm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28598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Calculați </a:t>
            </a:r>
            <a:r>
              <a:rPr lang="en-GB" dirty="0" err="1" smtClean="0"/>
              <a:t>ar</a:t>
            </a:r>
            <a:r>
              <a:rPr lang="ro-RO" dirty="0" smtClean="0"/>
              <a:t>i</a:t>
            </a:r>
            <a:r>
              <a:rPr lang="en-GB" dirty="0" smtClean="0"/>
              <a:t>a: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9874" y="4689957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Aflați numerele care lipsesc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12827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Răspunsuri: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73411" y="4265923"/>
            <a:ext cx="15128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kern="0" smtClean="0"/>
              <a:t>3cm</a:t>
            </a:r>
            <a:endParaRPr lang="en-US" sz="4000" b="1" kern="0" smtClean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611436" y="2249798"/>
            <a:ext cx="2305050" cy="1993900"/>
          </a:xfrm>
          <a:prstGeom prst="triangle">
            <a:avLst>
              <a:gd name="adj" fmla="val 50000"/>
            </a:avLst>
          </a:prstGeom>
          <a:solidFill>
            <a:srgbClr val="33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628466" y="5410200"/>
            <a:ext cx="4479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 altLang="en-US" sz="6000" b="1" dirty="0" smtClean="0">
                <a:solidFill>
                  <a:srgbClr val="FF0000"/>
                </a:solidFill>
              </a:rPr>
              <a:t>P=3x3=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9cm</a:t>
            </a:r>
            <a:endParaRPr lang="en-US" altLang="en-US" baseline="30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6056" y="-72752"/>
            <a:ext cx="252028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Perimetrul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5311" y="874713"/>
            <a:ext cx="432117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sz="3600" kern="0" dirty="0" smtClean="0"/>
              <a:t>Calculați </a:t>
            </a:r>
            <a:r>
              <a:rPr lang="en-GB" sz="3600" kern="0" dirty="0" err="1" smtClean="0"/>
              <a:t>perimetr</a:t>
            </a:r>
            <a:r>
              <a:rPr lang="ro-RO" sz="3600" kern="0" dirty="0" smtClean="0"/>
              <a:t>ul</a:t>
            </a:r>
            <a:r>
              <a:rPr lang="en-GB" sz="3600" kern="0" dirty="0" smtClean="0"/>
              <a:t>:</a:t>
            </a:r>
            <a:endParaRPr lang="en-US" sz="3600" kern="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32123" y="3140385"/>
            <a:ext cx="3048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75123" y="3216585"/>
            <a:ext cx="304800" cy="104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4153" y="4039076"/>
            <a:ext cx="7570" cy="320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1959</TotalTime>
  <Words>2151</Words>
  <Application>Microsoft Office PowerPoint</Application>
  <PresentationFormat>On-screen Show (4:3)</PresentationFormat>
  <Paragraphs>720</Paragraphs>
  <Slides>80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Calibri</vt:lpstr>
      <vt:lpstr>Cambria Math</vt:lpstr>
      <vt:lpstr>Century Gothic</vt:lpstr>
      <vt:lpstr>Comic Sans MS</vt:lpstr>
      <vt:lpstr>Times New Roman</vt:lpstr>
      <vt:lpstr>Wingdings</vt:lpstr>
      <vt:lpstr>Wingdings 2</vt:lpstr>
      <vt:lpstr>Office Theme</vt:lpstr>
      <vt:lpstr>Austin</vt:lpstr>
      <vt:lpstr>Perimetrul și aria  poligoanelor </vt:lpstr>
      <vt:lpstr>Perimetrul</vt:lpstr>
      <vt:lpstr>Perimetrul</vt:lpstr>
      <vt:lpstr>Verificare orală a înțelegerii noțiunii de perimetru!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Aria paralelogramului</vt:lpstr>
      <vt:lpstr>PowerPoint Presentation</vt:lpstr>
      <vt:lpstr>Aria paralelogramului</vt:lpstr>
      <vt:lpstr>Avem acum un dreptunghi!</vt:lpstr>
      <vt:lpstr>Avem acum un dreptunghi!</vt:lpstr>
      <vt:lpstr>Aria paralelogramului</vt:lpstr>
      <vt:lpstr>Aria paralelogramului</vt:lpstr>
      <vt:lpstr>Aria paralelogramului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Aria triunghiului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Aria rombului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Aria trapezului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</dc:title>
  <dc:creator>Florea Simina</dc:creator>
  <cp:lastModifiedBy>acasa</cp:lastModifiedBy>
  <cp:revision>176</cp:revision>
  <dcterms:created xsi:type="dcterms:W3CDTF">2016-03-28T17:05:54Z</dcterms:created>
  <dcterms:modified xsi:type="dcterms:W3CDTF">2018-03-14T20:53:02Z</dcterms:modified>
</cp:coreProperties>
</file>